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71"/>
  </p:notesMasterIdLst>
  <p:sldIdLst>
    <p:sldId id="295" r:id="rId2"/>
    <p:sldId id="539" r:id="rId3"/>
    <p:sldId id="380" r:id="rId4"/>
    <p:sldId id="568" r:id="rId5"/>
    <p:sldId id="537" r:id="rId6"/>
    <p:sldId id="541" r:id="rId7"/>
    <p:sldId id="488" r:id="rId8"/>
    <p:sldId id="489" r:id="rId9"/>
    <p:sldId id="499" r:id="rId10"/>
    <p:sldId id="498" r:id="rId11"/>
    <p:sldId id="497" r:id="rId12"/>
    <p:sldId id="496" r:id="rId13"/>
    <p:sldId id="462" r:id="rId14"/>
    <p:sldId id="480" r:id="rId15"/>
    <p:sldId id="460" r:id="rId16"/>
    <p:sldId id="470" r:id="rId17"/>
    <p:sldId id="469" r:id="rId18"/>
    <p:sldId id="481" r:id="rId19"/>
    <p:sldId id="482" r:id="rId20"/>
    <p:sldId id="483" r:id="rId21"/>
    <p:sldId id="518" r:id="rId22"/>
    <p:sldId id="542" r:id="rId23"/>
    <p:sldId id="475" r:id="rId24"/>
    <p:sldId id="476" r:id="rId25"/>
    <p:sldId id="477" r:id="rId26"/>
    <p:sldId id="474" r:id="rId27"/>
    <p:sldId id="478" r:id="rId28"/>
    <p:sldId id="484" r:id="rId29"/>
    <p:sldId id="563" r:id="rId30"/>
    <p:sldId id="562" r:id="rId31"/>
    <p:sldId id="561" r:id="rId32"/>
    <p:sldId id="565" r:id="rId33"/>
    <p:sldId id="526" r:id="rId34"/>
    <p:sldId id="501" r:id="rId35"/>
    <p:sldId id="487" r:id="rId36"/>
    <p:sldId id="514" r:id="rId37"/>
    <p:sldId id="494" r:id="rId38"/>
    <p:sldId id="500" r:id="rId39"/>
    <p:sldId id="495" r:id="rId40"/>
    <p:sldId id="557" r:id="rId41"/>
    <p:sldId id="543" r:id="rId42"/>
    <p:sldId id="515" r:id="rId43"/>
    <p:sldId id="512" r:id="rId44"/>
    <p:sldId id="523" r:id="rId45"/>
    <p:sldId id="520" r:id="rId46"/>
    <p:sldId id="426" r:id="rId47"/>
    <p:sldId id="427" r:id="rId48"/>
    <p:sldId id="525" r:id="rId49"/>
    <p:sldId id="438" r:id="rId50"/>
    <p:sldId id="423" r:id="rId51"/>
    <p:sldId id="424" r:id="rId52"/>
    <p:sldId id="440" r:id="rId53"/>
    <p:sldId id="431" r:id="rId54"/>
    <p:sldId id="435" r:id="rId55"/>
    <p:sldId id="299" r:id="rId56"/>
    <p:sldId id="545" r:id="rId57"/>
    <p:sldId id="357" r:id="rId58"/>
    <p:sldId id="441" r:id="rId59"/>
    <p:sldId id="356" r:id="rId60"/>
    <p:sldId id="433" r:id="rId61"/>
    <p:sldId id="546" r:id="rId62"/>
    <p:sldId id="547" r:id="rId63"/>
    <p:sldId id="548" r:id="rId64"/>
    <p:sldId id="549" r:id="rId65"/>
    <p:sldId id="567" r:id="rId66"/>
    <p:sldId id="570" r:id="rId67"/>
    <p:sldId id="465" r:id="rId68"/>
    <p:sldId id="379" r:id="rId69"/>
    <p:sldId id="467"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CC66"/>
    <a:srgbClr val="CCFF66"/>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9" autoAdjust="0"/>
    <p:restoredTop sz="95474" autoAdjust="0"/>
  </p:normalViewPr>
  <p:slideViewPr>
    <p:cSldViewPr snapToGrid="0" snapToObjects="1">
      <p:cViewPr varScale="1">
        <p:scale>
          <a:sx n="116" d="100"/>
          <a:sy n="116" d="100"/>
        </p:scale>
        <p:origin x="-1568" y="-112"/>
      </p:cViewPr>
      <p:guideLst>
        <p:guide orient="horz" pos="2160"/>
        <p:guide pos="2880"/>
      </p:guideLst>
    </p:cSldViewPr>
  </p:slideViewPr>
  <p:notesTextViewPr>
    <p:cViewPr>
      <p:scale>
        <a:sx n="100" d="100"/>
        <a:sy n="100" d="100"/>
      </p:scale>
      <p:origin x="0" y="0"/>
    </p:cViewPr>
  </p:notesTextViewPr>
  <p:sorterViewPr>
    <p:cViewPr>
      <p:scale>
        <a:sx n="72" d="100"/>
        <a:sy n="72" d="100"/>
      </p:scale>
      <p:origin x="0" y="33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EC8E1C-875F-9A4D-B282-B3BB5B8564C9}" type="datetimeFigureOut">
              <a:rPr lang="en-US" smtClean="0"/>
              <a:t>5/16/16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10F22D-BCFF-7940-B669-A2335D701E09}" type="slidenum">
              <a:rPr lang="en-US" smtClean="0"/>
              <a:t>‹#›</a:t>
            </a:fld>
            <a:endParaRPr lang="en-US"/>
          </a:p>
        </p:txBody>
      </p:sp>
    </p:spTree>
    <p:extLst>
      <p:ext uri="{BB962C8B-B14F-4D97-AF65-F5344CB8AC3E}">
        <p14:creationId xmlns:p14="http://schemas.microsoft.com/office/powerpoint/2010/main" val="30461257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Pluto</a:t>
            </a:r>
            <a:r>
              <a:rPr lang="en-US" baseline="0" dirty="0" smtClean="0"/>
              <a:t> and it's moons as </a:t>
            </a:r>
            <a:endParaRPr lang="en-US" dirty="0" smtClean="0"/>
          </a:p>
        </p:txBody>
      </p:sp>
      <p:sp>
        <p:nvSpPr>
          <p:cNvPr id="4" name="Slide Number Placeholder 3"/>
          <p:cNvSpPr>
            <a:spLocks noGrp="1"/>
          </p:cNvSpPr>
          <p:nvPr>
            <p:ph type="sldNum" sz="quarter" idx="10"/>
          </p:nvPr>
        </p:nvSpPr>
        <p:spPr/>
        <p:txBody>
          <a:bodyPr/>
          <a:lstStyle/>
          <a:p>
            <a:fld id="{2D10F22D-BCFF-7940-B669-A2335D701E09}" type="slidenum">
              <a:rPr lang="en-US" smtClean="0"/>
              <a:t>1</a:t>
            </a:fld>
            <a:endParaRPr lang="en-US"/>
          </a:p>
        </p:txBody>
      </p:sp>
    </p:spTree>
    <p:extLst>
      <p:ext uri="{BB962C8B-B14F-4D97-AF65-F5344CB8AC3E}">
        <p14:creationId xmlns:p14="http://schemas.microsoft.com/office/powerpoint/2010/main" val="3724444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REX radio occultation results show that Pluto’s near-surface atmosphere can be very different, depending on location. Previous models indicated a more globally uniform atmosphere.</a:t>
            </a:r>
          </a:p>
        </p:txBody>
      </p:sp>
      <p:sp>
        <p:nvSpPr>
          <p:cNvPr id="4" name="Slide Number Placeholder 3"/>
          <p:cNvSpPr>
            <a:spLocks noGrp="1"/>
          </p:cNvSpPr>
          <p:nvPr>
            <p:ph type="sldNum" sz="quarter" idx="10"/>
          </p:nvPr>
        </p:nvSpPr>
        <p:spPr/>
        <p:txBody>
          <a:bodyPr/>
          <a:lstStyle/>
          <a:p>
            <a:fld id="{BB100B43-D008-9F45-BC21-C7A8A0052ACB}" type="slidenum">
              <a:rPr lang="en-US" smtClean="0"/>
              <a:t>29</a:t>
            </a:fld>
            <a:endParaRPr lang="en-US" dirty="0"/>
          </a:p>
        </p:txBody>
      </p:sp>
    </p:spTree>
    <p:extLst>
      <p:ext uri="{BB962C8B-B14F-4D97-AF65-F5344CB8AC3E}">
        <p14:creationId xmlns:p14="http://schemas.microsoft.com/office/powerpoint/2010/main" val="3923324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most significant discoveries of the New Horizons mission was that</a:t>
            </a:r>
            <a:r>
              <a:rPr lang="en-US" baseline="0" dirty="0" smtClean="0"/>
              <a:t> the atmosphere has a complex layered structure, with</a:t>
            </a:r>
          </a:p>
          <a:p>
            <a:r>
              <a:rPr lang="en-US" baseline="0" dirty="0" smtClean="0"/>
              <a:t>as many as 20 layers extending up to as much as 200 km above the surface.   A thin haze layer was expected due to the condensation</a:t>
            </a:r>
          </a:p>
          <a:p>
            <a:r>
              <a:rPr lang="en-US" baseline="0" dirty="0" smtClean="0"/>
              <a:t>of </a:t>
            </a:r>
            <a:r>
              <a:rPr lang="en-US" baseline="0" dirty="0" err="1" smtClean="0"/>
              <a:t>photochemically</a:t>
            </a:r>
            <a:r>
              <a:rPr lang="en-US" baseline="0" dirty="0" smtClean="0"/>
              <a:t> produced hydrocarbons, but nothing was </a:t>
            </a:r>
            <a:r>
              <a:rPr lang="en-US" baseline="0" dirty="0" err="1" smtClean="0"/>
              <a:t>predected</a:t>
            </a:r>
            <a:r>
              <a:rPr lang="en-US" baseline="0" dirty="0" smtClean="0"/>
              <a:t> as complex as that observed.  </a:t>
            </a:r>
          </a:p>
        </p:txBody>
      </p:sp>
      <p:sp>
        <p:nvSpPr>
          <p:cNvPr id="4" name="Slide Number Placeholder 3"/>
          <p:cNvSpPr>
            <a:spLocks noGrp="1"/>
          </p:cNvSpPr>
          <p:nvPr>
            <p:ph type="sldNum" sz="quarter" idx="10"/>
          </p:nvPr>
        </p:nvSpPr>
        <p:spPr/>
        <p:txBody>
          <a:bodyPr/>
          <a:lstStyle/>
          <a:p>
            <a:fld id="{755C38FD-D79D-5C4F-A9ED-68FB26F66007}" type="slidenum">
              <a:rPr lang="en-US" smtClean="0"/>
              <a:t>32</a:t>
            </a:fld>
            <a:endParaRPr lang="en-US"/>
          </a:p>
        </p:txBody>
      </p:sp>
    </p:spTree>
    <p:extLst>
      <p:ext uri="{BB962C8B-B14F-4D97-AF65-F5344CB8AC3E}">
        <p14:creationId xmlns:p14="http://schemas.microsoft.com/office/powerpoint/2010/main" val="2815272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Spring/summer 2015</a:t>
            </a:r>
            <a:endParaRPr lang="en-US" dirty="0"/>
          </a:p>
        </p:txBody>
      </p:sp>
      <p:sp>
        <p:nvSpPr>
          <p:cNvPr id="4" name="Slide Number Placeholder 3"/>
          <p:cNvSpPr>
            <a:spLocks noGrp="1"/>
          </p:cNvSpPr>
          <p:nvPr>
            <p:ph type="sldNum" sz="quarter" idx="10"/>
          </p:nvPr>
        </p:nvSpPr>
        <p:spPr/>
        <p:txBody>
          <a:bodyPr/>
          <a:lstStyle/>
          <a:p>
            <a:fld id="{2D10F22D-BCFF-7940-B669-A2335D701E09}" type="slidenum">
              <a:rPr lang="en-US" smtClean="0"/>
              <a:t>38</a:t>
            </a:fld>
            <a:endParaRPr lang="en-US"/>
          </a:p>
        </p:txBody>
      </p:sp>
    </p:spTree>
    <p:extLst>
      <p:ext uri="{BB962C8B-B14F-4D97-AF65-F5344CB8AC3E}">
        <p14:creationId xmlns:p14="http://schemas.microsoft.com/office/powerpoint/2010/main" val="622804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Spring/summer 2015</a:t>
            </a:r>
            <a:endParaRPr lang="en-US" dirty="0"/>
          </a:p>
        </p:txBody>
      </p:sp>
      <p:sp>
        <p:nvSpPr>
          <p:cNvPr id="4" name="Slide Number Placeholder 3"/>
          <p:cNvSpPr>
            <a:spLocks noGrp="1"/>
          </p:cNvSpPr>
          <p:nvPr>
            <p:ph type="sldNum" sz="quarter" idx="10"/>
          </p:nvPr>
        </p:nvSpPr>
        <p:spPr/>
        <p:txBody>
          <a:bodyPr/>
          <a:lstStyle/>
          <a:p>
            <a:fld id="{2D10F22D-BCFF-7940-B669-A2335D701E09}" type="slidenum">
              <a:rPr lang="en-US" smtClean="0"/>
              <a:t>39</a:t>
            </a:fld>
            <a:endParaRPr lang="en-US"/>
          </a:p>
        </p:txBody>
      </p:sp>
    </p:spTree>
    <p:extLst>
      <p:ext uri="{BB962C8B-B14F-4D97-AF65-F5344CB8AC3E}">
        <p14:creationId xmlns:p14="http://schemas.microsoft.com/office/powerpoint/2010/main" val="622804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402137" y="914978"/>
            <a:ext cx="4052327" cy="313314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5956" rIns="0" bIns="0"/>
          <a:lstStyle>
            <a:lvl1pPr>
              <a:tabLst>
                <a:tab pos="457200" algn="l"/>
                <a:tab pos="914400" algn="l"/>
                <a:tab pos="1371600" algn="l"/>
                <a:tab pos="1828800" algn="l"/>
                <a:tab pos="2286000" algn="l"/>
                <a:tab pos="2743200" algn="l"/>
                <a:tab pos="3200400" algn="l"/>
                <a:tab pos="3657600" algn="l"/>
                <a:tab pos="4114800" algn="l"/>
                <a:tab pos="4572000" algn="l"/>
                <a:tab pos="5029200" algn="l"/>
              </a:tabLst>
              <a:defRPr sz="1200">
                <a:solidFill>
                  <a:srgbClr val="000000"/>
                </a:solidFill>
                <a:latin typeface="Times New Roman" charset="0"/>
                <a:ea typeface="ＭＳ Ｐゴシック"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Lst>
              <a:defRPr sz="1200">
                <a:solidFill>
                  <a:srgbClr val="000000"/>
                </a:solidFill>
                <a:latin typeface="Times New Roman" charset="0"/>
                <a:ea typeface="ＭＳ Ｐゴシック"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Lst>
              <a:defRPr sz="1200">
                <a:solidFill>
                  <a:srgbClr val="000000"/>
                </a:solidFill>
                <a:latin typeface="Times New Roman" charset="0"/>
                <a:ea typeface="ＭＳ Ｐゴシック"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Lst>
              <a:defRPr sz="1200">
                <a:solidFill>
                  <a:srgbClr val="000000"/>
                </a:solidFill>
                <a:latin typeface="Times New Roman" charset="0"/>
                <a:ea typeface="ＭＳ Ｐゴシック"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Lst>
              <a:defRPr sz="1200">
                <a:solidFill>
                  <a:srgbClr val="000000"/>
                </a:solidFill>
                <a:latin typeface="Times New Roman" charset="0"/>
                <a:ea typeface="ＭＳ Ｐゴシック" charset="0"/>
              </a:defRPr>
            </a:lvl9pPr>
          </a:lstStyle>
          <a:p>
            <a:pPr marL="193749">
              <a:lnSpc>
                <a:spcPct val="93000"/>
              </a:lnSpc>
              <a:spcBef>
                <a:spcPct val="0"/>
              </a:spcBef>
            </a:pPr>
            <a:r>
              <a:rPr lang="en-US" sz="1800">
                <a:latin typeface="Arial" charset="0"/>
                <a:cs typeface="msgothic" charset="0"/>
              </a:rPr>
              <a:t>Altitude and topography/orientation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P_LORRI_STEREO_MOSAIC: Jul 14, 2015, 10:10 UTC, 0.38 km/pix, Pluto Long: 158.3.</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Seven</a:t>
            </a:r>
            <a:r>
              <a:rPr lang="en-US" baseline="0" dirty="0" smtClean="0"/>
              <a:t> of 15 from a mosaic were downloaded</a:t>
            </a:r>
            <a:endParaRPr lang="en-US" dirty="0" smtClean="0"/>
          </a:p>
          <a:p>
            <a:endParaRPr lang="en-US" dirty="0"/>
          </a:p>
        </p:txBody>
      </p:sp>
      <p:sp>
        <p:nvSpPr>
          <p:cNvPr id="4" name="Slide Number Placeholder 3"/>
          <p:cNvSpPr>
            <a:spLocks noGrp="1"/>
          </p:cNvSpPr>
          <p:nvPr>
            <p:ph type="sldNum" sz="quarter" idx="10"/>
          </p:nvPr>
        </p:nvSpPr>
        <p:spPr/>
        <p:txBody>
          <a:bodyPr/>
          <a:lstStyle/>
          <a:p>
            <a:fld id="{3B4E68AE-A922-A642-8E22-317D80101F6E}" type="slidenum">
              <a:rPr lang="en-US" smtClean="0"/>
              <a:t>46</a:t>
            </a:fld>
            <a:endParaRPr lang="en-US" dirty="0"/>
          </a:p>
        </p:txBody>
      </p:sp>
    </p:spTree>
    <p:extLst>
      <p:ext uri="{BB962C8B-B14F-4D97-AF65-F5344CB8AC3E}">
        <p14:creationId xmlns:p14="http://schemas.microsoft.com/office/powerpoint/2010/main" val="3792917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Scale</a:t>
            </a:r>
            <a:r>
              <a:rPr lang="en-US" baseline="0" dirty="0" smtClean="0"/>
              <a:t> bar: </a:t>
            </a:r>
            <a:r>
              <a:rPr lang="en-US" dirty="0" smtClean="0"/>
              <a:t>20 miles = 32 km</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the </a:t>
            </a:r>
            <a:r>
              <a:rPr lang="en-US" b="1" dirty="0" smtClean="0"/>
              <a:t>northern region of Pluto’s Sputnik Planum</a:t>
            </a:r>
            <a:r>
              <a:rPr lang="en-US" dirty="0" smtClean="0"/>
              <a:t>, swirl-shaped patterns of light and dark suggest that a surface layer of exotic ices has flowed around obstacles and into depressions, much like glaciers on Earth.</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P_LORRI_STEREO_MOSAIC: Jul 14, 2015, 10:10 UTC, 0.38 km/pix, Pluto Long: 158.3.</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close-up image was taken about 1.5 hours before New Horizons closest approach to Pluto, when the craft was 47,800 miles (77,000 kilometers) from the surface of the planet. The image easily resolves structures smaller than a mile across. </a:t>
            </a:r>
          </a:p>
          <a:p>
            <a:endParaRPr lang="en-US" dirty="0"/>
          </a:p>
        </p:txBody>
      </p:sp>
      <p:sp>
        <p:nvSpPr>
          <p:cNvPr id="4" name="Slide Number Placeholder 3"/>
          <p:cNvSpPr>
            <a:spLocks noGrp="1"/>
          </p:cNvSpPr>
          <p:nvPr>
            <p:ph type="sldNum" sz="quarter" idx="10"/>
          </p:nvPr>
        </p:nvSpPr>
        <p:spPr/>
        <p:txBody>
          <a:bodyPr/>
          <a:lstStyle/>
          <a:p>
            <a:fld id="{3B4E68AE-A922-A642-8E22-317D80101F6E}" type="slidenum">
              <a:rPr lang="en-US" smtClean="0"/>
              <a:t>47</a:t>
            </a:fld>
            <a:endParaRPr lang="en-US" dirty="0"/>
          </a:p>
        </p:txBody>
      </p:sp>
    </p:spTree>
    <p:extLst>
      <p:ext uri="{BB962C8B-B14F-4D97-AF65-F5344CB8AC3E}">
        <p14:creationId xmlns:p14="http://schemas.microsoft.com/office/powerpoint/2010/main" val="2028263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Spring/summer 2015</a:t>
            </a:r>
            <a:endParaRPr lang="en-US" dirty="0"/>
          </a:p>
        </p:txBody>
      </p:sp>
      <p:sp>
        <p:nvSpPr>
          <p:cNvPr id="4" name="Slide Number Placeholder 3"/>
          <p:cNvSpPr>
            <a:spLocks noGrp="1"/>
          </p:cNvSpPr>
          <p:nvPr>
            <p:ph type="sldNum" sz="quarter" idx="10"/>
          </p:nvPr>
        </p:nvSpPr>
        <p:spPr/>
        <p:txBody>
          <a:bodyPr/>
          <a:lstStyle/>
          <a:p>
            <a:fld id="{2D10F22D-BCFF-7940-B669-A2335D701E09}" type="slidenum">
              <a:rPr lang="en-US" smtClean="0"/>
              <a:t>52</a:t>
            </a:fld>
            <a:endParaRPr lang="en-US"/>
          </a:p>
        </p:txBody>
      </p:sp>
    </p:spTree>
    <p:extLst>
      <p:ext uri="{BB962C8B-B14F-4D97-AF65-F5344CB8AC3E}">
        <p14:creationId xmlns:p14="http://schemas.microsoft.com/office/powerpoint/2010/main" val="622804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Spring/summer 2015</a:t>
            </a:r>
            <a:endParaRPr lang="en-US" dirty="0"/>
          </a:p>
        </p:txBody>
      </p:sp>
      <p:sp>
        <p:nvSpPr>
          <p:cNvPr id="4" name="Slide Number Placeholder 3"/>
          <p:cNvSpPr>
            <a:spLocks noGrp="1"/>
          </p:cNvSpPr>
          <p:nvPr>
            <p:ph type="sldNum" sz="quarter" idx="10"/>
          </p:nvPr>
        </p:nvSpPr>
        <p:spPr/>
        <p:txBody>
          <a:bodyPr/>
          <a:lstStyle/>
          <a:p>
            <a:fld id="{2D10F22D-BCFF-7940-B669-A2335D701E09}" type="slidenum">
              <a:rPr lang="en-US" smtClean="0"/>
              <a:t>53</a:t>
            </a:fld>
            <a:endParaRPr lang="en-US"/>
          </a:p>
        </p:txBody>
      </p:sp>
    </p:spTree>
    <p:extLst>
      <p:ext uri="{BB962C8B-B14F-4D97-AF65-F5344CB8AC3E}">
        <p14:creationId xmlns:p14="http://schemas.microsoft.com/office/powerpoint/2010/main" val="622804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Scale</a:t>
            </a:r>
            <a:r>
              <a:rPr lang="en-US" baseline="0" dirty="0" smtClean="0">
                <a:effectLst/>
              </a:rPr>
              <a:t> bar: 40 miles = 64 km</a:t>
            </a:r>
            <a:endParaRPr lang="en-US" dirty="0" smtClean="0">
              <a:effectLst/>
            </a:endParaRPr>
          </a:p>
          <a:p>
            <a:endParaRPr lang="en-US" dirty="0" smtClean="0"/>
          </a:p>
          <a:p>
            <a:r>
              <a:rPr lang="en-US" dirty="0" smtClean="0"/>
              <a:t>This annotated image of the </a:t>
            </a:r>
            <a:r>
              <a:rPr lang="en-US" b="1" dirty="0" smtClean="0"/>
              <a:t>southern region of Sputnik Planum </a:t>
            </a:r>
            <a:r>
              <a:rPr lang="en-US" dirty="0" smtClean="0"/>
              <a:t>illustrates its complexity, including the polygonal shapes of Pluto’s icy plains, its two mountain ranges, and a region where it appears that ancient, heavily-cratered terrain has been invaded by much newer icy deposits. </a:t>
            </a:r>
          </a:p>
          <a:p>
            <a:endParaRPr lang="en-US" b="1" dirty="0" smtClean="0"/>
          </a:p>
          <a:p>
            <a:r>
              <a:rPr lang="en-US" b="1" dirty="0" smtClean="0"/>
              <a:t>The large crater highlighted in the image is about 30 miles (50 kilometers) wide, approximately the size of the greater Washington, DC area</a:t>
            </a:r>
            <a:r>
              <a:rPr lang="en-US" dirty="0" smtClean="0"/>
              <a:t>.</a:t>
            </a:r>
          </a:p>
          <a:p>
            <a:r>
              <a:rPr lang="en-US" sz="1200" kern="1200" dirty="0" smtClean="0">
                <a:solidFill>
                  <a:schemeClr val="tx1"/>
                </a:solidFill>
                <a:effectLst/>
                <a:latin typeface="+mn-lt"/>
                <a:ea typeface="+mn-ea"/>
                <a:cs typeface="+mn-cs"/>
              </a:rPr>
              <a:t>Many of the </a:t>
            </a:r>
            <a:r>
              <a:rPr lang="en-US" sz="1200" b="1" kern="1200" dirty="0" smtClean="0">
                <a:solidFill>
                  <a:schemeClr val="tx1"/>
                </a:solidFill>
                <a:effectLst/>
                <a:latin typeface="+mn-lt"/>
                <a:ea typeface="+mn-ea"/>
                <a:cs typeface="+mn-cs"/>
              </a:rPr>
              <a:t>craters appear to be significantly degraded or infilled</a:t>
            </a:r>
            <a:r>
              <a:rPr lang="en-US" sz="1200" kern="1200" dirty="0" smtClean="0">
                <a:solidFill>
                  <a:schemeClr val="tx1"/>
                </a:solidFill>
                <a:effectLst/>
                <a:latin typeface="+mn-lt"/>
                <a:ea typeface="+mn-ea"/>
                <a:cs typeface="+mn-cs"/>
              </a:rPr>
              <a:t>, and some are highlighted by bright ice-rich deposits on their rims and/or floors</a:t>
            </a:r>
            <a:r>
              <a:rPr lang="en-US" dirty="0" smtClean="0">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Cthulhu Regio (CR) is also observed to be densely cratered.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number of </a:t>
            </a:r>
            <a:r>
              <a:rPr lang="en-US" sz="1200" b="1" kern="1200" dirty="0" smtClean="0">
                <a:solidFill>
                  <a:schemeClr val="tx1"/>
                </a:solidFill>
                <a:effectLst/>
                <a:latin typeface="+mn-lt"/>
                <a:ea typeface="+mn-ea"/>
                <a:cs typeface="+mn-cs"/>
              </a:rPr>
              <a:t>tectonic features </a:t>
            </a:r>
            <a:r>
              <a:rPr lang="en-US" sz="1200" kern="1200" dirty="0" smtClean="0">
                <a:solidFill>
                  <a:schemeClr val="tx1"/>
                </a:solidFill>
                <a:effectLst/>
                <a:latin typeface="+mn-lt"/>
                <a:ea typeface="+mn-ea"/>
                <a:cs typeface="+mn-cs"/>
              </a:rPr>
              <a:t>have been identified, including scarps and troughs up to 600 km in length within and to the north of CR.</a:t>
            </a:r>
          </a:p>
          <a:p>
            <a:endParaRPr lang="en-US" dirty="0"/>
          </a:p>
        </p:txBody>
      </p:sp>
      <p:sp>
        <p:nvSpPr>
          <p:cNvPr id="4" name="Slide Number Placeholder 3"/>
          <p:cNvSpPr>
            <a:spLocks noGrp="1"/>
          </p:cNvSpPr>
          <p:nvPr>
            <p:ph type="sldNum" sz="quarter" idx="10"/>
          </p:nvPr>
        </p:nvSpPr>
        <p:spPr/>
        <p:txBody>
          <a:bodyPr/>
          <a:lstStyle/>
          <a:p>
            <a:fld id="{87E3C40B-3578-9040-8EFA-21354CD109E3}" type="slidenum">
              <a:rPr lang="en-US" smtClean="0"/>
              <a:t>54</a:t>
            </a:fld>
            <a:endParaRPr lang="en-US" dirty="0"/>
          </a:p>
        </p:txBody>
      </p:sp>
    </p:spTree>
    <p:extLst>
      <p:ext uri="{BB962C8B-B14F-4D97-AF65-F5344CB8AC3E}">
        <p14:creationId xmlns:p14="http://schemas.microsoft.com/office/powerpoint/2010/main" val="1092955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Eurostile" charset="0"/>
                <a:ea typeface="ＭＳ Ｐゴシック" charset="0"/>
                <a:cs typeface="ＭＳ Ｐゴシック" charset="0"/>
              </a:defRPr>
            </a:lvl1pPr>
            <a:lvl2pPr marL="37931725" indent="-37474525">
              <a:defRPr sz="2400">
                <a:solidFill>
                  <a:schemeClr val="tx1"/>
                </a:solidFill>
                <a:latin typeface="Eurostile" charset="0"/>
                <a:ea typeface="ＭＳ Ｐゴシック" charset="0"/>
              </a:defRPr>
            </a:lvl2pPr>
            <a:lvl3pPr>
              <a:defRPr sz="2400">
                <a:solidFill>
                  <a:schemeClr val="tx1"/>
                </a:solidFill>
                <a:latin typeface="Eurostile" charset="0"/>
                <a:ea typeface="ＭＳ Ｐゴシック" charset="0"/>
              </a:defRPr>
            </a:lvl3pPr>
            <a:lvl4pPr>
              <a:defRPr sz="2400">
                <a:solidFill>
                  <a:schemeClr val="tx1"/>
                </a:solidFill>
                <a:latin typeface="Eurostile" charset="0"/>
                <a:ea typeface="ＭＳ Ｐゴシック" charset="0"/>
              </a:defRPr>
            </a:lvl4pPr>
            <a:lvl5pPr>
              <a:defRPr sz="2400">
                <a:solidFill>
                  <a:schemeClr val="tx1"/>
                </a:solidFill>
                <a:latin typeface="Eurostile" charset="0"/>
                <a:ea typeface="ＭＳ Ｐゴシック" charset="0"/>
              </a:defRPr>
            </a:lvl5pPr>
            <a:lvl6pPr marL="457200" eaLnBrk="0" fontAlgn="base" hangingPunct="0">
              <a:spcBef>
                <a:spcPct val="0"/>
              </a:spcBef>
              <a:spcAft>
                <a:spcPct val="0"/>
              </a:spcAft>
              <a:defRPr sz="2400">
                <a:solidFill>
                  <a:schemeClr val="tx1"/>
                </a:solidFill>
                <a:latin typeface="Eurostile" charset="0"/>
                <a:ea typeface="ＭＳ Ｐゴシック" charset="0"/>
              </a:defRPr>
            </a:lvl6pPr>
            <a:lvl7pPr marL="914400" eaLnBrk="0" fontAlgn="base" hangingPunct="0">
              <a:spcBef>
                <a:spcPct val="0"/>
              </a:spcBef>
              <a:spcAft>
                <a:spcPct val="0"/>
              </a:spcAft>
              <a:defRPr sz="2400">
                <a:solidFill>
                  <a:schemeClr val="tx1"/>
                </a:solidFill>
                <a:latin typeface="Eurostile" charset="0"/>
                <a:ea typeface="ＭＳ Ｐゴシック" charset="0"/>
              </a:defRPr>
            </a:lvl7pPr>
            <a:lvl8pPr marL="1371600" eaLnBrk="0" fontAlgn="base" hangingPunct="0">
              <a:spcBef>
                <a:spcPct val="0"/>
              </a:spcBef>
              <a:spcAft>
                <a:spcPct val="0"/>
              </a:spcAft>
              <a:defRPr sz="2400">
                <a:solidFill>
                  <a:schemeClr val="tx1"/>
                </a:solidFill>
                <a:latin typeface="Eurostile" charset="0"/>
                <a:ea typeface="ＭＳ Ｐゴシック" charset="0"/>
              </a:defRPr>
            </a:lvl8pPr>
            <a:lvl9pPr marL="1828800" eaLnBrk="0" fontAlgn="base" hangingPunct="0">
              <a:spcBef>
                <a:spcPct val="0"/>
              </a:spcBef>
              <a:spcAft>
                <a:spcPct val="0"/>
              </a:spcAft>
              <a:defRPr sz="2400">
                <a:solidFill>
                  <a:schemeClr val="tx1"/>
                </a:solidFill>
                <a:latin typeface="Eurostile" charset="0"/>
                <a:ea typeface="ＭＳ Ｐゴシック" charset="0"/>
              </a:defRPr>
            </a:lvl9pPr>
          </a:lstStyle>
          <a:p>
            <a:fld id="{D5A93B35-7807-C546-967E-EC46C0106109}" type="slidenum">
              <a:rPr lang="en-US" sz="1200">
                <a:solidFill>
                  <a:prstClr val="black"/>
                </a:solidFill>
                <a:latin typeface="Times" charset="0"/>
              </a:rPr>
              <a:pPr/>
              <a:t>2</a:t>
            </a:fld>
            <a:endParaRPr lang="en-US" sz="1200">
              <a:solidFill>
                <a:prstClr val="black"/>
              </a:solidFill>
              <a:latin typeface="Times"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ea typeface="ＭＳ Ｐゴシック" charset="0"/>
                <a:cs typeface="ＭＳ Ｐゴシック" charset="0"/>
              </a:rPr>
              <a:t>8</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Scale Bar: 50 miles = 80 km</a:t>
            </a:r>
          </a:p>
          <a:p>
            <a:endParaRPr lang="en-US" dirty="0" smtClean="0"/>
          </a:p>
          <a:p>
            <a:r>
              <a:rPr lang="en-US" dirty="0" smtClean="0"/>
              <a:t>New close-up images of a </a:t>
            </a:r>
            <a:r>
              <a:rPr lang="en-US" b="1" dirty="0" smtClean="0"/>
              <a:t>region near Pluto’s equator</a:t>
            </a:r>
            <a:r>
              <a:rPr lang="en-US" dirty="0" smtClean="0"/>
              <a:t> reveal a giant surprise: a range of youthful mountains (</a:t>
            </a:r>
            <a:r>
              <a:rPr lang="en-US" b="1" dirty="0" smtClean="0"/>
              <a:t>Norgay Montes</a:t>
            </a:r>
            <a:r>
              <a:rPr lang="en-US" dirty="0" smtClean="0"/>
              <a:t>) rising as high as 11,000 feet (3,500 meters) above the surface of the icy body. Heights</a:t>
            </a:r>
            <a:r>
              <a:rPr lang="en-US" baseline="0" dirty="0" smtClean="0"/>
              <a:t> similar to those Earth’s Rocky Mountains.</a:t>
            </a:r>
            <a:r>
              <a:rPr lang="en-US" dirty="0" smtClean="0"/>
              <a:t/>
            </a:r>
            <a:br>
              <a:rPr lang="en-US" dirty="0" smtClean="0"/>
            </a:br>
            <a:endParaRPr lang="en-US" dirty="0" smtClean="0"/>
          </a:p>
          <a:p>
            <a:r>
              <a:rPr lang="en-US" dirty="0" smtClean="0"/>
              <a:t>This</a:t>
            </a:r>
            <a:r>
              <a:rPr lang="en-US" baseline="0" dirty="0" smtClean="0"/>
              <a:t> </a:t>
            </a:r>
            <a:r>
              <a:rPr lang="en-US" dirty="0" smtClean="0"/>
              <a:t>close-up region, which </a:t>
            </a:r>
            <a:r>
              <a:rPr lang="en-US" b="1" dirty="0" smtClean="0"/>
              <a:t>covers less than one percent of Pluto’s surface</a:t>
            </a:r>
            <a:r>
              <a:rPr lang="en-US" dirty="0" smtClean="0"/>
              <a:t>, may still be geologically active today.</a:t>
            </a:r>
            <a:endParaRPr lang="en-US" sz="1200" kern="1200" dirty="0" smtClean="0">
              <a:solidFill>
                <a:schemeClr val="tx1"/>
              </a:solidFill>
              <a:effectLst/>
              <a:latin typeface="+mn-lt"/>
              <a:ea typeface="+mn-ea"/>
              <a:cs typeface="+mn-cs"/>
            </a:endParaRPr>
          </a:p>
          <a:p>
            <a:endParaRPr lang="en-US" dirty="0" smtClean="0"/>
          </a:p>
          <a:p>
            <a:r>
              <a:rPr lang="en-US" dirty="0" smtClean="0"/>
              <a:t>Youthful age estimate on the </a:t>
            </a:r>
            <a:r>
              <a:rPr lang="en-US" b="1" dirty="0" smtClean="0"/>
              <a:t>lack of craters </a:t>
            </a:r>
            <a:r>
              <a:rPr lang="en-US" dirty="0" smtClean="0"/>
              <a:t>in this scene. </a:t>
            </a:r>
            <a:r>
              <a:rPr lang="en-US" sz="1200" kern="1200" dirty="0" smtClean="0">
                <a:solidFill>
                  <a:schemeClr val="tx1"/>
                </a:solidFill>
                <a:effectLst/>
                <a:latin typeface="+mn-lt"/>
                <a:ea typeface="+mn-ea"/>
                <a:cs typeface="+mn-cs"/>
              </a:rPr>
              <a:t>The existence of such high, steep-sided mountains and other steep terrains on Pluto requires construction from materials that will not relax under their own weight on geologic timescales, and therefore implies the presence of a widespread, water-ice-based “bedrock,” a significant discovery. </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P_LORRI_STEREO_MOSAIC: Jul 14, 2015, 10:10 UTC, 0.38 km/pix, Pluto Long: 158.3.</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dirty="0" smtClean="0">
                <a:solidFill>
                  <a:srgbClr val="000000"/>
                </a:solidFill>
              </a:rPr>
              <a:t>close-up image was taken about 1.5 hours before New Horizons closest approach to Pluto, when the craft was 47,800 miles (77,000 kilometers) from the surface of the planet.  The image easily resolves </a:t>
            </a:r>
            <a:r>
              <a:rPr lang="en-US" dirty="0" smtClean="0"/>
              <a:t>structures smaller than a mile across. </a:t>
            </a:r>
          </a:p>
        </p:txBody>
      </p:sp>
      <p:sp>
        <p:nvSpPr>
          <p:cNvPr id="4" name="Slide Number Placeholder 3"/>
          <p:cNvSpPr>
            <a:spLocks noGrp="1"/>
          </p:cNvSpPr>
          <p:nvPr>
            <p:ph type="sldNum" sz="quarter" idx="10"/>
          </p:nvPr>
        </p:nvSpPr>
        <p:spPr/>
        <p:txBody>
          <a:bodyPr/>
          <a:lstStyle/>
          <a:p>
            <a:fld id="{3B4E68AE-A922-A642-8E22-317D80101F6E}" type="slidenum">
              <a:rPr lang="en-US" smtClean="0"/>
              <a:t>55</a:t>
            </a:fld>
            <a:endParaRPr lang="en-US" dirty="0"/>
          </a:p>
        </p:txBody>
      </p:sp>
    </p:spTree>
    <p:extLst>
      <p:ext uri="{BB962C8B-B14F-4D97-AF65-F5344CB8AC3E}">
        <p14:creationId xmlns:p14="http://schemas.microsoft.com/office/powerpoint/2010/main" val="1482156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a:cs typeface="Arial"/>
              </a:rPr>
              <a:t>Mountains a few miles high with summit craters might be volcanoes.</a:t>
            </a:r>
            <a:endParaRPr lang="en-US" dirty="0"/>
          </a:p>
        </p:txBody>
      </p:sp>
      <p:sp>
        <p:nvSpPr>
          <p:cNvPr id="4" name="Slide Number Placeholder 3"/>
          <p:cNvSpPr>
            <a:spLocks noGrp="1"/>
          </p:cNvSpPr>
          <p:nvPr>
            <p:ph type="sldNum" sz="quarter" idx="10"/>
          </p:nvPr>
        </p:nvSpPr>
        <p:spPr/>
        <p:txBody>
          <a:bodyPr/>
          <a:lstStyle/>
          <a:p>
            <a:fld id="{BB100B43-D008-9F45-BC21-C7A8A0052ACB}" type="slidenum">
              <a:rPr lang="en-US" smtClean="0"/>
              <a:t>56</a:t>
            </a:fld>
            <a:endParaRPr lang="en-US" dirty="0"/>
          </a:p>
        </p:txBody>
      </p:sp>
    </p:spTree>
    <p:extLst>
      <p:ext uri="{BB962C8B-B14F-4D97-AF65-F5344CB8AC3E}">
        <p14:creationId xmlns:p14="http://schemas.microsoft.com/office/powerpoint/2010/main" val="4227548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Spring/summer 2015</a:t>
            </a:r>
            <a:endParaRPr lang="en-US" dirty="0"/>
          </a:p>
        </p:txBody>
      </p:sp>
      <p:sp>
        <p:nvSpPr>
          <p:cNvPr id="4" name="Slide Number Placeholder 3"/>
          <p:cNvSpPr>
            <a:spLocks noGrp="1"/>
          </p:cNvSpPr>
          <p:nvPr>
            <p:ph type="sldNum" sz="quarter" idx="10"/>
          </p:nvPr>
        </p:nvSpPr>
        <p:spPr/>
        <p:txBody>
          <a:bodyPr/>
          <a:lstStyle/>
          <a:p>
            <a:fld id="{2D10F22D-BCFF-7940-B669-A2335D701E09}" type="slidenum">
              <a:rPr lang="en-US" smtClean="0"/>
              <a:t>60</a:t>
            </a:fld>
            <a:endParaRPr lang="en-US"/>
          </a:p>
        </p:txBody>
      </p:sp>
    </p:spTree>
    <p:extLst>
      <p:ext uri="{BB962C8B-B14F-4D97-AF65-F5344CB8AC3E}">
        <p14:creationId xmlns:p14="http://schemas.microsoft.com/office/powerpoint/2010/main" val="622804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Spring/summer 2015</a:t>
            </a:r>
            <a:endParaRPr lang="en-US" dirty="0"/>
          </a:p>
        </p:txBody>
      </p:sp>
      <p:sp>
        <p:nvSpPr>
          <p:cNvPr id="4" name="Slide Number Placeholder 3"/>
          <p:cNvSpPr>
            <a:spLocks noGrp="1"/>
          </p:cNvSpPr>
          <p:nvPr>
            <p:ph type="sldNum" sz="quarter" idx="10"/>
          </p:nvPr>
        </p:nvSpPr>
        <p:spPr/>
        <p:txBody>
          <a:bodyPr/>
          <a:lstStyle/>
          <a:p>
            <a:fld id="{2D10F22D-BCFF-7940-B669-A2335D701E09}" type="slidenum">
              <a:rPr lang="en-US" smtClean="0"/>
              <a:t>61</a:t>
            </a:fld>
            <a:endParaRPr lang="en-US"/>
          </a:p>
        </p:txBody>
      </p:sp>
    </p:spTree>
    <p:extLst>
      <p:ext uri="{BB962C8B-B14F-4D97-AF65-F5344CB8AC3E}">
        <p14:creationId xmlns:p14="http://schemas.microsoft.com/office/powerpoint/2010/main" val="622804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charset="0"/>
                <a:ea typeface="ＭＳ Ｐゴシック" charset="0"/>
                <a:cs typeface="ＭＳ Ｐゴシック" charset="0"/>
              </a:defRPr>
            </a:lvl1pPr>
            <a:lvl2pPr marL="729057" indent="-280406" defTabSz="914437">
              <a:defRPr sz="2400">
                <a:solidFill>
                  <a:schemeClr val="tx1"/>
                </a:solidFill>
                <a:latin typeface="Times" charset="0"/>
                <a:ea typeface="ＭＳ Ｐゴシック" charset="0"/>
              </a:defRPr>
            </a:lvl2pPr>
            <a:lvl3pPr marL="1121626" indent="-224325" defTabSz="914437">
              <a:defRPr sz="2400">
                <a:solidFill>
                  <a:schemeClr val="tx1"/>
                </a:solidFill>
                <a:latin typeface="Times" charset="0"/>
                <a:ea typeface="ＭＳ Ｐゴシック" charset="0"/>
              </a:defRPr>
            </a:lvl3pPr>
            <a:lvl4pPr marL="1570276" indent="-224325" defTabSz="914437">
              <a:defRPr sz="2400">
                <a:solidFill>
                  <a:schemeClr val="tx1"/>
                </a:solidFill>
                <a:latin typeface="Times" charset="0"/>
                <a:ea typeface="ＭＳ Ｐゴシック" charset="0"/>
              </a:defRPr>
            </a:lvl4pPr>
            <a:lvl5pPr marL="2018927" indent="-224325" defTabSz="914437">
              <a:defRPr sz="2400">
                <a:solidFill>
                  <a:schemeClr val="tx1"/>
                </a:solidFill>
                <a:latin typeface="Times" charset="0"/>
                <a:ea typeface="ＭＳ Ｐゴシック" charset="0"/>
              </a:defRPr>
            </a:lvl5pPr>
            <a:lvl6pPr marL="2467577" indent="-224325" defTabSz="914437" eaLnBrk="0" fontAlgn="base" hangingPunct="0">
              <a:spcBef>
                <a:spcPct val="0"/>
              </a:spcBef>
              <a:spcAft>
                <a:spcPct val="0"/>
              </a:spcAft>
              <a:defRPr sz="2400">
                <a:solidFill>
                  <a:schemeClr val="tx1"/>
                </a:solidFill>
                <a:latin typeface="Times" charset="0"/>
                <a:ea typeface="ＭＳ Ｐゴシック" charset="0"/>
              </a:defRPr>
            </a:lvl6pPr>
            <a:lvl7pPr marL="2916227" indent="-224325" defTabSz="914437" eaLnBrk="0" fontAlgn="base" hangingPunct="0">
              <a:spcBef>
                <a:spcPct val="0"/>
              </a:spcBef>
              <a:spcAft>
                <a:spcPct val="0"/>
              </a:spcAft>
              <a:defRPr sz="2400">
                <a:solidFill>
                  <a:schemeClr val="tx1"/>
                </a:solidFill>
                <a:latin typeface="Times" charset="0"/>
                <a:ea typeface="ＭＳ Ｐゴシック" charset="0"/>
              </a:defRPr>
            </a:lvl7pPr>
            <a:lvl8pPr marL="3364878" indent="-224325" defTabSz="914437" eaLnBrk="0" fontAlgn="base" hangingPunct="0">
              <a:spcBef>
                <a:spcPct val="0"/>
              </a:spcBef>
              <a:spcAft>
                <a:spcPct val="0"/>
              </a:spcAft>
              <a:defRPr sz="2400">
                <a:solidFill>
                  <a:schemeClr val="tx1"/>
                </a:solidFill>
                <a:latin typeface="Times" charset="0"/>
                <a:ea typeface="ＭＳ Ｐゴシック" charset="0"/>
              </a:defRPr>
            </a:lvl8pPr>
            <a:lvl9pPr marL="3813528" indent="-224325" defTabSz="914437"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1B516E51-3D31-B442-92EB-463D9B42DACB}" type="slidenum">
              <a:rPr lang="en-US" sz="1200">
                <a:latin typeface="Arial" charset="0"/>
              </a:rPr>
              <a:pPr eaLnBrk="1" hangingPunct="1"/>
              <a:t>67</a:t>
            </a:fld>
            <a:endParaRPr lang="en-US" sz="1200">
              <a:latin typeface="Arial" charset="0"/>
            </a:endParaRPr>
          </a:p>
        </p:txBody>
      </p:sp>
      <p:sp>
        <p:nvSpPr>
          <p:cNvPr id="56322" name="Rectangle 7"/>
          <p:cNvSpPr txBox="1">
            <a:spLocks noGrp="1" noChangeArrowheads="1"/>
          </p:cNvSpPr>
          <p:nvPr/>
        </p:nvSpPr>
        <p:spPr bwMode="auto">
          <a:xfrm>
            <a:off x="3885579" y="8688049"/>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84" tIns="45742" rIns="91484" bIns="45742" anchor="b"/>
          <a:lstStyle>
            <a:lvl1pPr defTabSz="922338">
              <a:defRPr sz="2400">
                <a:solidFill>
                  <a:schemeClr val="tx1"/>
                </a:solidFill>
                <a:latin typeface="Times" charset="0"/>
                <a:ea typeface="ＭＳ Ｐゴシック" charset="0"/>
                <a:cs typeface="ＭＳ Ｐゴシック" charset="0"/>
              </a:defRPr>
            </a:lvl1pPr>
            <a:lvl2pPr marL="742950" indent="-285750" defTabSz="922338">
              <a:defRPr sz="2400">
                <a:solidFill>
                  <a:schemeClr val="tx1"/>
                </a:solidFill>
                <a:latin typeface="Times" charset="0"/>
                <a:ea typeface="ＭＳ Ｐゴシック" charset="0"/>
              </a:defRPr>
            </a:lvl2pPr>
            <a:lvl3pPr marL="1143000" indent="-228600" defTabSz="922338">
              <a:defRPr sz="2400">
                <a:solidFill>
                  <a:schemeClr val="tx1"/>
                </a:solidFill>
                <a:latin typeface="Times" charset="0"/>
                <a:ea typeface="ＭＳ Ｐゴシック" charset="0"/>
              </a:defRPr>
            </a:lvl3pPr>
            <a:lvl4pPr marL="1600200" indent="-228600" defTabSz="922338">
              <a:defRPr sz="2400">
                <a:solidFill>
                  <a:schemeClr val="tx1"/>
                </a:solidFill>
                <a:latin typeface="Times" charset="0"/>
                <a:ea typeface="ＭＳ Ｐゴシック" charset="0"/>
              </a:defRPr>
            </a:lvl4pPr>
            <a:lvl5pPr marL="2057400" indent="-228600" defTabSz="922338">
              <a:defRPr sz="2400">
                <a:solidFill>
                  <a:schemeClr val="tx1"/>
                </a:solidFill>
                <a:latin typeface="Times"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Times" charset="0"/>
                <a:ea typeface="ＭＳ Ｐゴシック" charset="0"/>
              </a:defRPr>
            </a:lvl9pPr>
          </a:lstStyle>
          <a:p>
            <a:pPr algn="r"/>
            <a:fld id="{8179B753-086C-5A45-B180-3E7240A58E81}" type="slidenum">
              <a:rPr lang="en-US" sz="1200" b="1">
                <a:latin typeface="Times New Roman" charset="0"/>
              </a:rPr>
              <a:pPr algn="r"/>
              <a:t>67</a:t>
            </a:fld>
            <a:endParaRPr lang="en-US" sz="1200" b="1">
              <a:latin typeface="Times New Roman" charset="0"/>
            </a:endParaRPr>
          </a:p>
        </p:txBody>
      </p:sp>
      <p:sp>
        <p:nvSpPr>
          <p:cNvPr id="56323" name="Rectangle 2"/>
          <p:cNvSpPr>
            <a:spLocks noGrp="1" noRot="1" noChangeAspect="1" noChangeArrowheads="1"/>
          </p:cNvSpPr>
          <p:nvPr>
            <p:ph type="sldImg"/>
          </p:nvPr>
        </p:nvSpPr>
        <p:spPr>
          <a:xfrm>
            <a:off x="1143000" y="687388"/>
            <a:ext cx="4572000" cy="3429000"/>
          </a:xfrm>
          <a:solidFill>
            <a:srgbClr val="FFFFFF"/>
          </a:solidFill>
          <a:ln/>
        </p:spPr>
      </p:sp>
      <p:sp>
        <p:nvSpPr>
          <p:cNvPr id="56324" name="Rectangle 3"/>
          <p:cNvSpPr>
            <a:spLocks noGrp="1" noChangeArrowheads="1"/>
          </p:cNvSpPr>
          <p:nvPr>
            <p:ph type="body" idx="1"/>
          </p:nvPr>
        </p:nvSpPr>
        <p:spPr>
          <a:xfrm>
            <a:off x="686421" y="4344025"/>
            <a:ext cx="5485158" cy="4112926"/>
          </a:xfrm>
          <a:solidFill>
            <a:srgbClr val="FFFFFF"/>
          </a:solidFill>
          <a:ln>
            <a:solidFill>
              <a:srgbClr val="000000"/>
            </a:solidFill>
          </a:ln>
          <a:extLst>
            <a:ext uri="{FAA26D3D-D897-4be2-8F04-BA451C77F1D7}">
              <ma14:placeholderFlag xmlns:ma14="http://schemas.microsoft.com/office/mac/drawingml/2011/main" val="1"/>
            </a:ext>
          </a:extLst>
        </p:spPr>
        <p:txBody>
          <a:bodyPr lIns="90629" tIns="45314" rIns="90629" bIns="4531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a:defRPr sz="2400">
                <a:solidFill>
                  <a:schemeClr val="tx1"/>
                </a:solidFill>
                <a:latin typeface="Times" charset="0"/>
                <a:ea typeface="ＭＳ Ｐゴシック" charset="0"/>
                <a:cs typeface="ＭＳ Ｐゴシック" charset="0"/>
              </a:defRPr>
            </a:lvl1pPr>
            <a:lvl2pPr marL="729057" indent="-280406" defTabSz="912879">
              <a:defRPr sz="2400">
                <a:solidFill>
                  <a:schemeClr val="tx1"/>
                </a:solidFill>
                <a:latin typeface="Times" charset="0"/>
                <a:ea typeface="ＭＳ Ｐゴシック" charset="0"/>
              </a:defRPr>
            </a:lvl2pPr>
            <a:lvl3pPr marL="1121626" indent="-224325" defTabSz="912879">
              <a:defRPr sz="2400">
                <a:solidFill>
                  <a:schemeClr val="tx1"/>
                </a:solidFill>
                <a:latin typeface="Times" charset="0"/>
                <a:ea typeface="ＭＳ Ｐゴシック" charset="0"/>
              </a:defRPr>
            </a:lvl3pPr>
            <a:lvl4pPr marL="1570276" indent="-224325" defTabSz="912879">
              <a:defRPr sz="2400">
                <a:solidFill>
                  <a:schemeClr val="tx1"/>
                </a:solidFill>
                <a:latin typeface="Times" charset="0"/>
                <a:ea typeface="ＭＳ Ｐゴシック" charset="0"/>
              </a:defRPr>
            </a:lvl4pPr>
            <a:lvl5pPr marL="2018927" indent="-224325" defTabSz="912879">
              <a:defRPr sz="2400">
                <a:solidFill>
                  <a:schemeClr val="tx1"/>
                </a:solidFill>
                <a:latin typeface="Times" charset="0"/>
                <a:ea typeface="ＭＳ Ｐゴシック" charset="0"/>
              </a:defRPr>
            </a:lvl5pPr>
            <a:lvl6pPr marL="2467577" indent="-224325" defTabSz="912879" eaLnBrk="0" fontAlgn="base" hangingPunct="0">
              <a:spcBef>
                <a:spcPct val="0"/>
              </a:spcBef>
              <a:spcAft>
                <a:spcPct val="0"/>
              </a:spcAft>
              <a:defRPr sz="2400">
                <a:solidFill>
                  <a:schemeClr val="tx1"/>
                </a:solidFill>
                <a:latin typeface="Times" charset="0"/>
                <a:ea typeface="ＭＳ Ｐゴシック" charset="0"/>
              </a:defRPr>
            </a:lvl6pPr>
            <a:lvl7pPr marL="2916227" indent="-224325" defTabSz="912879" eaLnBrk="0" fontAlgn="base" hangingPunct="0">
              <a:spcBef>
                <a:spcPct val="0"/>
              </a:spcBef>
              <a:spcAft>
                <a:spcPct val="0"/>
              </a:spcAft>
              <a:defRPr sz="2400">
                <a:solidFill>
                  <a:schemeClr val="tx1"/>
                </a:solidFill>
                <a:latin typeface="Times" charset="0"/>
                <a:ea typeface="ＭＳ Ｐゴシック" charset="0"/>
              </a:defRPr>
            </a:lvl7pPr>
            <a:lvl8pPr marL="3364878" indent="-224325" defTabSz="912879" eaLnBrk="0" fontAlgn="base" hangingPunct="0">
              <a:spcBef>
                <a:spcPct val="0"/>
              </a:spcBef>
              <a:spcAft>
                <a:spcPct val="0"/>
              </a:spcAft>
              <a:defRPr sz="2400">
                <a:solidFill>
                  <a:schemeClr val="tx1"/>
                </a:solidFill>
                <a:latin typeface="Times" charset="0"/>
                <a:ea typeface="ＭＳ Ｐゴシック" charset="0"/>
              </a:defRPr>
            </a:lvl8pPr>
            <a:lvl9pPr marL="3813528" indent="-224325" defTabSz="912879" eaLnBrk="0" fontAlgn="base" hangingPunct="0">
              <a:spcBef>
                <a:spcPct val="0"/>
              </a:spcBef>
              <a:spcAft>
                <a:spcPct val="0"/>
              </a:spcAft>
              <a:defRPr sz="2400">
                <a:solidFill>
                  <a:schemeClr val="tx1"/>
                </a:solidFill>
                <a:latin typeface="Times" charset="0"/>
                <a:ea typeface="ＭＳ Ｐゴシック" charset="0"/>
              </a:defRPr>
            </a:lvl9pPr>
          </a:lstStyle>
          <a:p>
            <a:fld id="{49A715E1-FF0D-064F-B92D-1DA9D002E781}" type="slidenum">
              <a:rPr lang="en-US" sz="1200"/>
              <a:pPr/>
              <a:t>69</a:t>
            </a:fld>
            <a:endParaRPr lang="en-US" sz="120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651813">
              <a:lnSpc>
                <a:spcPct val="90000"/>
              </a:lnSpc>
              <a:defRPr sz="1800">
                <a:solidFill>
                  <a:srgbClr val="000000"/>
                </a:solidFill>
              </a:defRPr>
            </a:pPr>
            <a:r>
              <a:rPr lang="en-US" sz="1200" b="0" cap="none" spc="0" dirty="0" smtClean="0">
                <a:solidFill>
                  <a:srgbClr val="000000"/>
                </a:solidFill>
                <a:latin typeface="+mn-lt"/>
                <a:ea typeface="+mn-ea"/>
                <a:cs typeface="Calibri"/>
                <a:sym typeface="Helvetica"/>
              </a:rPr>
              <a:t>Traveling</a:t>
            </a:r>
            <a:r>
              <a:rPr lang="en-US" sz="1200" b="0" cap="none" spc="0" baseline="0" dirty="0" smtClean="0">
                <a:solidFill>
                  <a:srgbClr val="000000"/>
                </a:solidFill>
                <a:latin typeface="+mn-lt"/>
                <a:ea typeface="+mn-ea"/>
                <a:cs typeface="Calibri"/>
                <a:sym typeface="Helvetica"/>
              </a:rPr>
              <a:t> on average 14 km/s (31,000 mph, </a:t>
            </a:r>
            <a:r>
              <a:rPr lang="en-US" sz="1800" kern="1200" dirty="0" smtClean="0">
                <a:solidFill>
                  <a:schemeClr val="tx1"/>
                </a:solidFill>
                <a:latin typeface="+mn-lt"/>
                <a:ea typeface="+mn-ea"/>
                <a:cs typeface="+mn-cs"/>
              </a:rPr>
              <a:t>49,881 km/h</a:t>
            </a:r>
            <a:r>
              <a:rPr lang="en-US" sz="1200" b="0" cap="none" spc="0" baseline="0" dirty="0" smtClean="0">
                <a:solidFill>
                  <a:srgbClr val="000000"/>
                </a:solidFill>
                <a:latin typeface="+mn-lt"/>
                <a:ea typeface="+mn-ea"/>
                <a:cs typeface="Calibri"/>
                <a:sym typeface="Helvetica"/>
              </a:rPr>
              <a:t>), New Horizons covers about 1.2 million km/day (740,000 miles/day), 3 AU a year.</a:t>
            </a:r>
          </a:p>
          <a:p>
            <a:pPr lvl="0" algn="l" defTabSz="651813">
              <a:lnSpc>
                <a:spcPct val="90000"/>
              </a:lnSpc>
              <a:defRPr sz="1800">
                <a:solidFill>
                  <a:srgbClr val="000000"/>
                </a:solidFill>
              </a:defRPr>
            </a:pPr>
            <a:endParaRPr lang="en-US" sz="1200" b="1" cap="none" spc="0" baseline="0" dirty="0" smtClean="0">
              <a:solidFill>
                <a:srgbClr val="000000"/>
              </a:solidFill>
              <a:latin typeface="+mn-lt"/>
              <a:ea typeface="+mn-ea"/>
              <a:cs typeface="Calibri"/>
              <a:sym typeface="Helvetica"/>
            </a:endParaRPr>
          </a:p>
          <a:p>
            <a:pPr lvl="0" algn="l" defTabSz="651813">
              <a:lnSpc>
                <a:spcPct val="90000"/>
              </a:lnSpc>
              <a:defRPr sz="1800">
                <a:solidFill>
                  <a:srgbClr val="000000"/>
                </a:solidFill>
              </a:defRPr>
            </a:pPr>
            <a:r>
              <a:rPr lang="en-US" sz="1200" b="1" cap="none" spc="0" baseline="0" dirty="0" smtClean="0">
                <a:solidFill>
                  <a:srgbClr val="000000"/>
                </a:solidFill>
                <a:latin typeface="+mn-lt"/>
                <a:ea typeface="+mn-ea"/>
                <a:cs typeface="Calibri"/>
                <a:sym typeface="Helvetica"/>
              </a:rPr>
              <a:t>Launched: January 19, 2006</a:t>
            </a:r>
          </a:p>
          <a:p>
            <a:pPr lvl="0" algn="l" defTabSz="651813">
              <a:lnSpc>
                <a:spcPct val="90000"/>
              </a:lnSpc>
              <a:defRPr sz="1800">
                <a:solidFill>
                  <a:srgbClr val="000000"/>
                </a:solidFill>
              </a:defRPr>
            </a:pPr>
            <a:r>
              <a:rPr lang="en-US" sz="1200" b="0" i="0" u="none" strike="noStrike" kern="1200" baseline="0" dirty="0" smtClean="0">
                <a:solidFill>
                  <a:schemeClr val="tx1"/>
                </a:solidFill>
                <a:latin typeface="+mn-lt"/>
                <a:ea typeface="+mn-ea"/>
                <a:cs typeface="+mn-cs"/>
              </a:rPr>
              <a:t>Lockheed Martin </a:t>
            </a:r>
            <a:r>
              <a:rPr lang="en-US" sz="1200" b="1" i="0" u="none" strike="noStrike" kern="1200" baseline="0" dirty="0" smtClean="0">
                <a:solidFill>
                  <a:schemeClr val="tx1"/>
                </a:solidFill>
                <a:latin typeface="+mn-lt"/>
                <a:ea typeface="+mn-ea"/>
                <a:cs typeface="+mn-cs"/>
              </a:rPr>
              <a:t>Atlas V-551 </a:t>
            </a:r>
            <a:r>
              <a:rPr lang="en-US" sz="1200" b="0" i="0" u="none" strike="noStrike" kern="1200" baseline="0" dirty="0" smtClean="0">
                <a:solidFill>
                  <a:schemeClr val="tx1"/>
                </a:solidFill>
                <a:latin typeface="+mn-lt"/>
                <a:ea typeface="+mn-ea"/>
                <a:cs typeface="+mn-cs"/>
              </a:rPr>
              <a:t>(core Atlas booster [with five solid rocket boosters attached] with a Centaur upper stage); and a </a:t>
            </a:r>
            <a:r>
              <a:rPr lang="en-US" sz="1200" b="1" i="0" u="none" strike="noStrike" kern="1200" baseline="0" dirty="0" smtClean="0">
                <a:solidFill>
                  <a:schemeClr val="tx1"/>
                </a:solidFill>
                <a:latin typeface="+mn-lt"/>
                <a:ea typeface="+mn-ea"/>
                <a:cs typeface="+mn-cs"/>
              </a:rPr>
              <a:t>Boeing STAR-48B </a:t>
            </a:r>
            <a:r>
              <a:rPr lang="en-US" sz="1200" b="0" i="0" u="none" strike="noStrike" kern="1200" baseline="0" dirty="0" smtClean="0">
                <a:solidFill>
                  <a:schemeClr val="tx1"/>
                </a:solidFill>
                <a:latin typeface="+mn-lt"/>
                <a:ea typeface="+mn-ea"/>
                <a:cs typeface="+mn-cs"/>
              </a:rPr>
              <a:t>solid-propellant rocket third stage. </a:t>
            </a:r>
            <a:endParaRPr lang="en-US" sz="1200" b="0" cap="none" spc="0" baseline="0" dirty="0" smtClean="0">
              <a:solidFill>
                <a:srgbClr val="000000"/>
              </a:solidFill>
              <a:latin typeface="+mn-lt"/>
              <a:ea typeface="+mn-ea"/>
              <a:cs typeface="Calibri"/>
              <a:sym typeface="Helvetica"/>
            </a:endParaRPr>
          </a:p>
          <a:p>
            <a:pPr lvl="0" algn="l" defTabSz="651813">
              <a:lnSpc>
                <a:spcPct val="90000"/>
              </a:lnSpc>
              <a:defRPr sz="1800">
                <a:solidFill>
                  <a:srgbClr val="000000"/>
                </a:solidFill>
              </a:defRPr>
            </a:pPr>
            <a:endParaRPr lang="en-US" sz="1200" b="1" cap="none" spc="0" baseline="0" dirty="0" smtClean="0">
              <a:solidFill>
                <a:srgbClr val="000000"/>
              </a:solidFill>
              <a:latin typeface="+mn-lt"/>
              <a:ea typeface="+mn-ea"/>
              <a:cs typeface="Calibri"/>
              <a:sym typeface="Helvetica"/>
            </a:endParaRPr>
          </a:p>
          <a:p>
            <a:pPr lvl="0" algn="l" defTabSz="651813">
              <a:lnSpc>
                <a:spcPct val="90000"/>
              </a:lnSpc>
              <a:defRPr sz="1800">
                <a:solidFill>
                  <a:srgbClr val="000000"/>
                </a:solidFill>
              </a:defRPr>
            </a:pPr>
            <a:r>
              <a:rPr lang="en-US" sz="1200" b="1" cap="none" spc="0" baseline="0" dirty="0" smtClean="0">
                <a:solidFill>
                  <a:srgbClr val="000000"/>
                </a:solidFill>
                <a:latin typeface="+mn-lt"/>
                <a:ea typeface="+mn-ea"/>
                <a:cs typeface="Calibri"/>
                <a:sym typeface="Helvetica"/>
              </a:rPr>
              <a:t>Jupiter Gravity Assist: Feb 28, 2007</a:t>
            </a:r>
          </a:p>
          <a:p>
            <a:pPr lvl="0" algn="l" defTabSz="651813">
              <a:lnSpc>
                <a:spcPct val="90000"/>
              </a:lnSpc>
              <a:defRPr sz="1800">
                <a:solidFill>
                  <a:srgbClr val="000000"/>
                </a:solidFill>
              </a:defRPr>
            </a:pPr>
            <a:r>
              <a:rPr lang="en-US" sz="1200" b="0" cap="none" spc="0" baseline="0" dirty="0" smtClean="0">
                <a:solidFill>
                  <a:srgbClr val="000000"/>
                </a:solidFill>
                <a:latin typeface="+mn-lt"/>
                <a:ea typeface="+mn-ea"/>
                <a:cs typeface="Calibri"/>
                <a:sym typeface="Helvetica"/>
              </a:rPr>
              <a:t>Crossed Saturn’s orbit: June 8, 2008</a:t>
            </a:r>
          </a:p>
          <a:p>
            <a:pPr lvl="0" algn="l" defTabSz="651813">
              <a:lnSpc>
                <a:spcPct val="90000"/>
              </a:lnSpc>
              <a:defRPr sz="1800">
                <a:solidFill>
                  <a:srgbClr val="000000"/>
                </a:solidFill>
              </a:defRPr>
            </a:pPr>
            <a:r>
              <a:rPr lang="en-US" sz="1200" b="0" cap="none" spc="0" baseline="0" dirty="0" smtClean="0">
                <a:solidFill>
                  <a:srgbClr val="000000"/>
                </a:solidFill>
                <a:latin typeface="+mn-lt"/>
                <a:ea typeface="+mn-ea"/>
                <a:cs typeface="Calibri"/>
                <a:sym typeface="Helvetica"/>
              </a:rPr>
              <a:t>Crossed Uranus’ orbit: March 18, 2011</a:t>
            </a:r>
          </a:p>
          <a:p>
            <a:pPr lvl="0" algn="l" defTabSz="651813">
              <a:lnSpc>
                <a:spcPct val="90000"/>
              </a:lnSpc>
              <a:defRPr sz="1800">
                <a:solidFill>
                  <a:srgbClr val="000000"/>
                </a:solidFill>
              </a:defRPr>
            </a:pPr>
            <a:r>
              <a:rPr lang="en-US" sz="1200" b="0" cap="none" spc="0" baseline="0" dirty="0" smtClean="0">
                <a:solidFill>
                  <a:srgbClr val="000000"/>
                </a:solidFill>
                <a:latin typeface="+mn-lt"/>
                <a:ea typeface="+mn-ea"/>
                <a:cs typeface="Calibri"/>
                <a:sym typeface="Helvetica"/>
              </a:rPr>
              <a:t>Crossed Neptune’s orbit: August 25, 2014</a:t>
            </a:r>
          </a:p>
          <a:p>
            <a:pPr lvl="0" algn="l" defTabSz="651813">
              <a:lnSpc>
                <a:spcPct val="90000"/>
              </a:lnSpc>
              <a:defRPr sz="1800">
                <a:solidFill>
                  <a:srgbClr val="000000"/>
                </a:solidFill>
              </a:defRPr>
            </a:pPr>
            <a:r>
              <a:rPr lang="en-US" sz="1200" b="1" cap="none" spc="0" baseline="0" dirty="0" smtClean="0">
                <a:solidFill>
                  <a:srgbClr val="000000"/>
                </a:solidFill>
                <a:latin typeface="+mn-lt"/>
                <a:ea typeface="+mn-ea"/>
                <a:cs typeface="Calibri"/>
                <a:sym typeface="Helvetica"/>
              </a:rPr>
              <a:t>Pluto-Charon Encounter: July 14, 2015</a:t>
            </a:r>
          </a:p>
          <a:p>
            <a:pPr lvl="0" algn="l" defTabSz="651813">
              <a:lnSpc>
                <a:spcPct val="90000"/>
              </a:lnSpc>
              <a:defRPr sz="1800">
                <a:solidFill>
                  <a:srgbClr val="000000"/>
                </a:solidFill>
              </a:defRPr>
            </a:pPr>
            <a:endParaRPr lang="en-US" sz="1200" b="1" cap="none" spc="0" baseline="0" dirty="0" smtClean="0">
              <a:solidFill>
                <a:srgbClr val="000000"/>
              </a:solidFill>
              <a:latin typeface="+mn-lt"/>
              <a:ea typeface="+mn-ea"/>
              <a:cs typeface="Calibri"/>
              <a:sym typeface="Helvetica"/>
            </a:endParaRPr>
          </a:p>
          <a:p>
            <a:pPr lvl="0" algn="l" defTabSz="651813">
              <a:lnSpc>
                <a:spcPct val="90000"/>
              </a:lnSpc>
              <a:defRPr sz="1800">
                <a:solidFill>
                  <a:srgbClr val="000000"/>
                </a:solidFill>
              </a:defRPr>
            </a:pPr>
            <a:r>
              <a:rPr lang="en-US" sz="1200" b="0" cap="none" spc="0" baseline="0" dirty="0" smtClean="0">
                <a:solidFill>
                  <a:srgbClr val="000000"/>
                </a:solidFill>
                <a:latin typeface="+mn-lt"/>
                <a:ea typeface="+mn-ea"/>
                <a:cs typeface="Calibri"/>
                <a:sym typeface="Helvetica"/>
              </a:rPr>
              <a:t>SWAP/PEPSSI all the way out – just published in </a:t>
            </a:r>
            <a:r>
              <a:rPr lang="en-US" sz="1200" b="0" cap="none" spc="0" baseline="0" dirty="0" err="1" smtClean="0">
                <a:solidFill>
                  <a:srgbClr val="000000"/>
                </a:solidFill>
                <a:latin typeface="+mn-lt"/>
                <a:ea typeface="+mn-ea"/>
                <a:cs typeface="Calibri"/>
                <a:sym typeface="Helvetica"/>
              </a:rPr>
              <a:t>ApJ</a:t>
            </a:r>
            <a:r>
              <a:rPr lang="en-US" sz="1200" b="0" cap="none" spc="0" baseline="0" dirty="0" smtClean="0">
                <a:solidFill>
                  <a:srgbClr val="000000"/>
                </a:solidFill>
                <a:latin typeface="+mn-lt"/>
                <a:ea typeface="+mn-ea"/>
                <a:cs typeface="Calibri"/>
                <a:sym typeface="Helvetica"/>
              </a:rPr>
              <a:t> Supp. </a:t>
            </a:r>
          </a:p>
        </p:txBody>
      </p:sp>
      <p:sp>
        <p:nvSpPr>
          <p:cNvPr id="4" name="Slide Number Placeholder 3"/>
          <p:cNvSpPr>
            <a:spLocks noGrp="1"/>
          </p:cNvSpPr>
          <p:nvPr>
            <p:ph type="sldNum" sz="quarter" idx="10"/>
          </p:nvPr>
        </p:nvSpPr>
        <p:spPr/>
        <p:txBody>
          <a:bodyPr/>
          <a:lstStyle/>
          <a:p>
            <a:fld id="{3B4E68AE-A922-A642-8E22-317D80101F6E}" type="slidenum">
              <a:rPr lang="en-US" smtClean="0"/>
              <a:t>3</a:t>
            </a:fld>
            <a:endParaRPr lang="en-US" dirty="0"/>
          </a:p>
        </p:txBody>
      </p:sp>
    </p:spTree>
    <p:extLst>
      <p:ext uri="{BB962C8B-B14F-4D97-AF65-F5344CB8AC3E}">
        <p14:creationId xmlns:p14="http://schemas.microsoft.com/office/powerpoint/2010/main" val="1556331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651813">
              <a:lnSpc>
                <a:spcPct val="90000"/>
              </a:lnSpc>
              <a:defRPr sz="1800">
                <a:solidFill>
                  <a:srgbClr val="000000"/>
                </a:solidFill>
              </a:defRPr>
            </a:pPr>
            <a:r>
              <a:rPr lang="en-US" sz="1200" b="0" cap="none" spc="0" dirty="0" smtClean="0">
                <a:solidFill>
                  <a:srgbClr val="000000"/>
                </a:solidFill>
                <a:latin typeface="+mn-lt"/>
                <a:ea typeface="+mn-ea"/>
                <a:cs typeface="Calibri"/>
                <a:sym typeface="Helvetica"/>
              </a:rPr>
              <a:t>Traveling</a:t>
            </a:r>
            <a:r>
              <a:rPr lang="en-US" sz="1200" b="0" cap="none" spc="0" baseline="0" dirty="0" smtClean="0">
                <a:solidFill>
                  <a:srgbClr val="000000"/>
                </a:solidFill>
                <a:latin typeface="+mn-lt"/>
                <a:ea typeface="+mn-ea"/>
                <a:cs typeface="Calibri"/>
                <a:sym typeface="Helvetica"/>
              </a:rPr>
              <a:t> on average 14 km/s (31,000 mph, </a:t>
            </a:r>
            <a:r>
              <a:rPr lang="en-US" sz="1800" kern="1200" dirty="0" smtClean="0">
                <a:solidFill>
                  <a:schemeClr val="tx1"/>
                </a:solidFill>
                <a:latin typeface="+mn-lt"/>
                <a:ea typeface="+mn-ea"/>
                <a:cs typeface="+mn-cs"/>
              </a:rPr>
              <a:t>49,881 km/h</a:t>
            </a:r>
            <a:r>
              <a:rPr lang="en-US" sz="1200" b="0" cap="none" spc="0" baseline="0" dirty="0" smtClean="0">
                <a:solidFill>
                  <a:srgbClr val="000000"/>
                </a:solidFill>
                <a:latin typeface="+mn-lt"/>
                <a:ea typeface="+mn-ea"/>
                <a:cs typeface="Calibri"/>
                <a:sym typeface="Helvetica"/>
              </a:rPr>
              <a:t>), New Horizons covers about 1.2 million km/day (740,000 miles/day), 3 AU a year.</a:t>
            </a:r>
          </a:p>
          <a:p>
            <a:pPr lvl="0" algn="l" defTabSz="651813">
              <a:lnSpc>
                <a:spcPct val="90000"/>
              </a:lnSpc>
              <a:defRPr sz="1800">
                <a:solidFill>
                  <a:srgbClr val="000000"/>
                </a:solidFill>
              </a:defRPr>
            </a:pPr>
            <a:endParaRPr lang="en-US" sz="1200" b="1" cap="none" spc="0" baseline="0" dirty="0" smtClean="0">
              <a:solidFill>
                <a:srgbClr val="000000"/>
              </a:solidFill>
              <a:latin typeface="+mn-lt"/>
              <a:ea typeface="+mn-ea"/>
              <a:cs typeface="Calibri"/>
              <a:sym typeface="Helvetica"/>
            </a:endParaRPr>
          </a:p>
          <a:p>
            <a:pPr lvl="0" algn="l" defTabSz="651813">
              <a:lnSpc>
                <a:spcPct val="90000"/>
              </a:lnSpc>
              <a:defRPr sz="1800">
                <a:solidFill>
                  <a:srgbClr val="000000"/>
                </a:solidFill>
              </a:defRPr>
            </a:pPr>
            <a:r>
              <a:rPr lang="en-US" sz="1200" b="1" cap="none" spc="0" baseline="0" dirty="0" smtClean="0">
                <a:solidFill>
                  <a:srgbClr val="000000"/>
                </a:solidFill>
                <a:latin typeface="+mn-lt"/>
                <a:ea typeface="+mn-ea"/>
                <a:cs typeface="Calibri"/>
                <a:sym typeface="Helvetica"/>
              </a:rPr>
              <a:t>Launched: January 19, 2006</a:t>
            </a:r>
          </a:p>
          <a:p>
            <a:pPr lvl="0" algn="l" defTabSz="651813">
              <a:lnSpc>
                <a:spcPct val="90000"/>
              </a:lnSpc>
              <a:defRPr sz="1800">
                <a:solidFill>
                  <a:srgbClr val="000000"/>
                </a:solidFill>
              </a:defRPr>
            </a:pPr>
            <a:r>
              <a:rPr lang="en-US" sz="1200" b="0" i="0" u="none" strike="noStrike" kern="1200" baseline="0" dirty="0" smtClean="0">
                <a:solidFill>
                  <a:schemeClr val="tx1"/>
                </a:solidFill>
                <a:latin typeface="+mn-lt"/>
                <a:ea typeface="+mn-ea"/>
                <a:cs typeface="+mn-cs"/>
              </a:rPr>
              <a:t>Lockheed Martin </a:t>
            </a:r>
            <a:r>
              <a:rPr lang="en-US" sz="1200" b="1" i="0" u="none" strike="noStrike" kern="1200" baseline="0" dirty="0" smtClean="0">
                <a:solidFill>
                  <a:schemeClr val="tx1"/>
                </a:solidFill>
                <a:latin typeface="+mn-lt"/>
                <a:ea typeface="+mn-ea"/>
                <a:cs typeface="+mn-cs"/>
              </a:rPr>
              <a:t>Atlas V-551 </a:t>
            </a:r>
            <a:r>
              <a:rPr lang="en-US" sz="1200" b="0" i="0" u="none" strike="noStrike" kern="1200" baseline="0" dirty="0" smtClean="0">
                <a:solidFill>
                  <a:schemeClr val="tx1"/>
                </a:solidFill>
                <a:latin typeface="+mn-lt"/>
                <a:ea typeface="+mn-ea"/>
                <a:cs typeface="+mn-cs"/>
              </a:rPr>
              <a:t>(core Atlas booster [with five solid rocket boosters attached] with a Centaur upper stage); and a </a:t>
            </a:r>
            <a:r>
              <a:rPr lang="en-US" sz="1200" b="1" i="0" u="none" strike="noStrike" kern="1200" baseline="0" dirty="0" smtClean="0">
                <a:solidFill>
                  <a:schemeClr val="tx1"/>
                </a:solidFill>
                <a:latin typeface="+mn-lt"/>
                <a:ea typeface="+mn-ea"/>
                <a:cs typeface="+mn-cs"/>
              </a:rPr>
              <a:t>Boeing STAR-48B </a:t>
            </a:r>
            <a:r>
              <a:rPr lang="en-US" sz="1200" b="0" i="0" u="none" strike="noStrike" kern="1200" baseline="0" dirty="0" smtClean="0">
                <a:solidFill>
                  <a:schemeClr val="tx1"/>
                </a:solidFill>
                <a:latin typeface="+mn-lt"/>
                <a:ea typeface="+mn-ea"/>
                <a:cs typeface="+mn-cs"/>
              </a:rPr>
              <a:t>solid-propellant rocket third stage. </a:t>
            </a:r>
            <a:endParaRPr lang="en-US" sz="1200" b="0" cap="none" spc="0" baseline="0" dirty="0" smtClean="0">
              <a:solidFill>
                <a:srgbClr val="000000"/>
              </a:solidFill>
              <a:latin typeface="+mn-lt"/>
              <a:ea typeface="+mn-ea"/>
              <a:cs typeface="Calibri"/>
              <a:sym typeface="Helvetica"/>
            </a:endParaRPr>
          </a:p>
          <a:p>
            <a:pPr lvl="0" algn="l" defTabSz="651813">
              <a:lnSpc>
                <a:spcPct val="90000"/>
              </a:lnSpc>
              <a:defRPr sz="1800">
                <a:solidFill>
                  <a:srgbClr val="000000"/>
                </a:solidFill>
              </a:defRPr>
            </a:pPr>
            <a:endParaRPr lang="en-US" sz="1200" b="1" cap="none" spc="0" baseline="0" dirty="0" smtClean="0">
              <a:solidFill>
                <a:srgbClr val="000000"/>
              </a:solidFill>
              <a:latin typeface="+mn-lt"/>
              <a:ea typeface="+mn-ea"/>
              <a:cs typeface="Calibri"/>
              <a:sym typeface="Helvetica"/>
            </a:endParaRPr>
          </a:p>
          <a:p>
            <a:pPr lvl="0" algn="l" defTabSz="651813">
              <a:lnSpc>
                <a:spcPct val="90000"/>
              </a:lnSpc>
              <a:defRPr sz="1800">
                <a:solidFill>
                  <a:srgbClr val="000000"/>
                </a:solidFill>
              </a:defRPr>
            </a:pPr>
            <a:r>
              <a:rPr lang="en-US" sz="1200" b="1" cap="none" spc="0" baseline="0" dirty="0" smtClean="0">
                <a:solidFill>
                  <a:srgbClr val="000000"/>
                </a:solidFill>
                <a:latin typeface="+mn-lt"/>
                <a:ea typeface="+mn-ea"/>
                <a:cs typeface="Calibri"/>
                <a:sym typeface="Helvetica"/>
              </a:rPr>
              <a:t>Jupiter Gravity Assist: Feb 28, 2007</a:t>
            </a:r>
          </a:p>
          <a:p>
            <a:pPr lvl="0" algn="l" defTabSz="651813">
              <a:lnSpc>
                <a:spcPct val="90000"/>
              </a:lnSpc>
              <a:defRPr sz="1800">
                <a:solidFill>
                  <a:srgbClr val="000000"/>
                </a:solidFill>
              </a:defRPr>
            </a:pPr>
            <a:r>
              <a:rPr lang="en-US" sz="1200" b="0" cap="none" spc="0" baseline="0" dirty="0" smtClean="0">
                <a:solidFill>
                  <a:srgbClr val="000000"/>
                </a:solidFill>
                <a:latin typeface="+mn-lt"/>
                <a:ea typeface="+mn-ea"/>
                <a:cs typeface="Calibri"/>
                <a:sym typeface="Helvetica"/>
              </a:rPr>
              <a:t>Crossed Saturn’s orbit: June 8, 2008</a:t>
            </a:r>
          </a:p>
          <a:p>
            <a:pPr lvl="0" algn="l" defTabSz="651813">
              <a:lnSpc>
                <a:spcPct val="90000"/>
              </a:lnSpc>
              <a:defRPr sz="1800">
                <a:solidFill>
                  <a:srgbClr val="000000"/>
                </a:solidFill>
              </a:defRPr>
            </a:pPr>
            <a:r>
              <a:rPr lang="en-US" sz="1200" b="0" cap="none" spc="0" baseline="0" dirty="0" smtClean="0">
                <a:solidFill>
                  <a:srgbClr val="000000"/>
                </a:solidFill>
                <a:latin typeface="+mn-lt"/>
                <a:ea typeface="+mn-ea"/>
                <a:cs typeface="Calibri"/>
                <a:sym typeface="Helvetica"/>
              </a:rPr>
              <a:t>Crossed Uranus’ orbit: March 18, 2011</a:t>
            </a:r>
          </a:p>
          <a:p>
            <a:pPr lvl="0" algn="l" defTabSz="651813">
              <a:lnSpc>
                <a:spcPct val="90000"/>
              </a:lnSpc>
              <a:defRPr sz="1800">
                <a:solidFill>
                  <a:srgbClr val="000000"/>
                </a:solidFill>
              </a:defRPr>
            </a:pPr>
            <a:r>
              <a:rPr lang="en-US" sz="1200" b="0" cap="none" spc="0" baseline="0" dirty="0" smtClean="0">
                <a:solidFill>
                  <a:srgbClr val="000000"/>
                </a:solidFill>
                <a:latin typeface="+mn-lt"/>
                <a:ea typeface="+mn-ea"/>
                <a:cs typeface="Calibri"/>
                <a:sym typeface="Helvetica"/>
              </a:rPr>
              <a:t>Crossed Neptune’s orbit: August 25, 2014</a:t>
            </a:r>
          </a:p>
          <a:p>
            <a:pPr lvl="0" algn="l" defTabSz="651813">
              <a:lnSpc>
                <a:spcPct val="90000"/>
              </a:lnSpc>
              <a:defRPr sz="1800">
                <a:solidFill>
                  <a:srgbClr val="000000"/>
                </a:solidFill>
              </a:defRPr>
            </a:pPr>
            <a:r>
              <a:rPr lang="en-US" sz="1200" b="1" cap="none" spc="0" baseline="0" dirty="0" smtClean="0">
                <a:solidFill>
                  <a:srgbClr val="000000"/>
                </a:solidFill>
                <a:latin typeface="+mn-lt"/>
                <a:ea typeface="+mn-ea"/>
                <a:cs typeface="Calibri"/>
                <a:sym typeface="Helvetica"/>
              </a:rPr>
              <a:t>Pluto-Charon Encounter: July 14, 2015</a:t>
            </a:r>
          </a:p>
          <a:p>
            <a:pPr lvl="0" algn="l" defTabSz="651813">
              <a:lnSpc>
                <a:spcPct val="90000"/>
              </a:lnSpc>
              <a:defRPr sz="1800">
                <a:solidFill>
                  <a:srgbClr val="000000"/>
                </a:solidFill>
              </a:defRPr>
            </a:pPr>
            <a:endParaRPr lang="en-US" sz="1200" b="1" cap="none" spc="0" baseline="0" dirty="0" smtClean="0">
              <a:solidFill>
                <a:srgbClr val="000000"/>
              </a:solidFill>
              <a:latin typeface="+mn-lt"/>
              <a:ea typeface="+mn-ea"/>
              <a:cs typeface="Calibri"/>
              <a:sym typeface="Helvetica"/>
            </a:endParaRPr>
          </a:p>
          <a:p>
            <a:pPr lvl="0" algn="l" defTabSz="651813">
              <a:lnSpc>
                <a:spcPct val="90000"/>
              </a:lnSpc>
              <a:defRPr sz="1800">
                <a:solidFill>
                  <a:srgbClr val="000000"/>
                </a:solidFill>
              </a:defRPr>
            </a:pPr>
            <a:r>
              <a:rPr lang="en-US" sz="1200" b="0" cap="none" spc="0" baseline="0" dirty="0" smtClean="0">
                <a:solidFill>
                  <a:srgbClr val="000000"/>
                </a:solidFill>
                <a:latin typeface="+mn-lt"/>
                <a:ea typeface="+mn-ea"/>
                <a:cs typeface="Calibri"/>
                <a:sym typeface="Helvetica"/>
              </a:rPr>
              <a:t>SWAP/PEPSSI all the way out – just published in </a:t>
            </a:r>
            <a:r>
              <a:rPr lang="en-US" sz="1200" b="0" cap="none" spc="0" baseline="0" dirty="0" err="1" smtClean="0">
                <a:solidFill>
                  <a:srgbClr val="000000"/>
                </a:solidFill>
                <a:latin typeface="+mn-lt"/>
                <a:ea typeface="+mn-ea"/>
                <a:cs typeface="Calibri"/>
                <a:sym typeface="Helvetica"/>
              </a:rPr>
              <a:t>ApJ</a:t>
            </a:r>
            <a:r>
              <a:rPr lang="en-US" sz="1200" b="0" cap="none" spc="0" baseline="0" dirty="0" smtClean="0">
                <a:solidFill>
                  <a:srgbClr val="000000"/>
                </a:solidFill>
                <a:latin typeface="+mn-lt"/>
                <a:ea typeface="+mn-ea"/>
                <a:cs typeface="Calibri"/>
                <a:sym typeface="Helvetica"/>
              </a:rPr>
              <a:t> Supp. </a:t>
            </a:r>
          </a:p>
        </p:txBody>
      </p:sp>
      <p:sp>
        <p:nvSpPr>
          <p:cNvPr id="4" name="Slide Number Placeholder 3"/>
          <p:cNvSpPr>
            <a:spLocks noGrp="1"/>
          </p:cNvSpPr>
          <p:nvPr>
            <p:ph type="sldNum" sz="quarter" idx="10"/>
          </p:nvPr>
        </p:nvSpPr>
        <p:spPr/>
        <p:txBody>
          <a:bodyPr/>
          <a:lstStyle/>
          <a:p>
            <a:fld id="{3B4E68AE-A922-A642-8E22-317D80101F6E}" type="slidenum">
              <a:rPr lang="en-US" smtClean="0"/>
              <a:t>4</a:t>
            </a:fld>
            <a:endParaRPr lang="en-US" dirty="0"/>
          </a:p>
        </p:txBody>
      </p:sp>
    </p:spTree>
    <p:extLst>
      <p:ext uri="{BB962C8B-B14F-4D97-AF65-F5344CB8AC3E}">
        <p14:creationId xmlns:p14="http://schemas.microsoft.com/office/powerpoint/2010/main" val="1556331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4E68AE-A922-A642-8E22-317D80101F6E}" type="slidenum">
              <a:rPr lang="en-US" smtClean="0"/>
              <a:t>5</a:t>
            </a:fld>
            <a:endParaRPr lang="en-US" dirty="0"/>
          </a:p>
        </p:txBody>
      </p:sp>
    </p:spTree>
    <p:extLst>
      <p:ext uri="{BB962C8B-B14F-4D97-AF65-F5344CB8AC3E}">
        <p14:creationId xmlns:p14="http://schemas.microsoft.com/office/powerpoint/2010/main" val="3801409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2:01</a:t>
            </a:r>
          </a:p>
        </p:txBody>
      </p:sp>
      <p:sp>
        <p:nvSpPr>
          <p:cNvPr id="4" name="Slide Number Placeholder 3"/>
          <p:cNvSpPr>
            <a:spLocks noGrp="1"/>
          </p:cNvSpPr>
          <p:nvPr>
            <p:ph type="sldNum" sz="quarter" idx="10"/>
          </p:nvPr>
        </p:nvSpPr>
        <p:spPr/>
        <p:txBody>
          <a:bodyPr/>
          <a:lstStyle/>
          <a:p>
            <a:fld id="{F5AC4642-BB25-2E4B-8D7F-F5ABA84BB2E8}" type="slidenum">
              <a:rPr lang="en-US"/>
              <a:pPr/>
              <a:t>6</a:t>
            </a:fld>
            <a:endParaRPr lang="en-US"/>
          </a:p>
        </p:txBody>
      </p:sp>
    </p:spTree>
    <p:extLst>
      <p:ext uri="{BB962C8B-B14F-4D97-AF65-F5344CB8AC3E}">
        <p14:creationId xmlns:p14="http://schemas.microsoft.com/office/powerpoint/2010/main" val="2745477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Data taken</a:t>
            </a:r>
            <a:r>
              <a:rPr lang="en-US" sz="1200" kern="1200" baseline="0" dirty="0" smtClean="0">
                <a:solidFill>
                  <a:schemeClr val="tx1"/>
                </a:solidFill>
                <a:latin typeface="+mn-lt"/>
                <a:ea typeface="+mn-ea"/>
                <a:cs typeface="+mn-cs"/>
              </a:rPr>
              <a:t> July 7, 22:46 SC UT = 23:01 EDT.</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drove in at 4:45 AM this morning to sit in the Navigation area and see this morning's image come in.  This image was special.  It was the first image after the weekend's terrifying hiccup, when the spacecraft said "I just can't deal with all this," turned off all the instruments, and pointed to Earth.  Ops worked hard all weekend, and we'd been seeing information from the spacecraft that things were fine, that the spacecraft was happy, and that the commands were going as planned.  This image cinched it.  This image proved that the spacecraft was actually taking the pictures of Pluto we wanted, storing them, and sending them down.</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D10F22D-BCFF-7940-B669-A2335D701E09}" type="slidenum">
              <a:rPr lang="en-US" smtClean="0"/>
              <a:t>7</a:t>
            </a:fld>
            <a:endParaRPr lang="en-US"/>
          </a:p>
        </p:txBody>
      </p:sp>
    </p:spTree>
    <p:extLst>
      <p:ext uri="{BB962C8B-B14F-4D97-AF65-F5344CB8AC3E}">
        <p14:creationId xmlns:p14="http://schemas.microsoft.com/office/powerpoint/2010/main" val="884044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This implies (we think) that this is MARS/VENUS LIKE -- small escape, solar wind deflected by electrical currents in the gravitationally bound ionosphere.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Not COMET LIKE -- high escape, ionization of atmospheric material mass-loads the solar wind, causing slowing of the overall bulk flow of the solar wind</a:t>
            </a:r>
            <a:endParaRPr lang="en-US" dirty="0"/>
          </a:p>
        </p:txBody>
      </p:sp>
      <p:sp>
        <p:nvSpPr>
          <p:cNvPr id="4" name="Slide Number Placeholder 3"/>
          <p:cNvSpPr>
            <a:spLocks noGrp="1"/>
          </p:cNvSpPr>
          <p:nvPr>
            <p:ph type="sldNum" sz="quarter" idx="10"/>
          </p:nvPr>
        </p:nvSpPr>
        <p:spPr/>
        <p:txBody>
          <a:bodyPr/>
          <a:lstStyle/>
          <a:p>
            <a:fld id="{2D10F22D-BCFF-7940-B669-A2335D701E09}" type="slidenum">
              <a:rPr lang="en-US" smtClean="0"/>
              <a:t>26</a:t>
            </a:fld>
            <a:endParaRPr lang="en-US"/>
          </a:p>
        </p:txBody>
      </p:sp>
    </p:spTree>
    <p:extLst>
      <p:ext uri="{BB962C8B-B14F-4D97-AF65-F5344CB8AC3E}">
        <p14:creationId xmlns:p14="http://schemas.microsoft.com/office/powerpoint/2010/main" val="2688758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REX radio occultation results show that Pluto’s near-surface atmosphere can be very different, depending on location. Previous models indicated a more globally uniform atmosphere.</a:t>
            </a:r>
          </a:p>
        </p:txBody>
      </p:sp>
      <p:sp>
        <p:nvSpPr>
          <p:cNvPr id="4" name="Slide Number Placeholder 3"/>
          <p:cNvSpPr>
            <a:spLocks noGrp="1"/>
          </p:cNvSpPr>
          <p:nvPr>
            <p:ph type="sldNum" sz="quarter" idx="10"/>
          </p:nvPr>
        </p:nvSpPr>
        <p:spPr/>
        <p:txBody>
          <a:bodyPr/>
          <a:lstStyle/>
          <a:p>
            <a:fld id="{BB100B43-D008-9F45-BC21-C7A8A0052ACB}" type="slidenum">
              <a:rPr lang="en-US" smtClean="0"/>
              <a:t>28</a:t>
            </a:fld>
            <a:endParaRPr lang="en-US" dirty="0"/>
          </a:p>
        </p:txBody>
      </p:sp>
    </p:spTree>
    <p:extLst>
      <p:ext uri="{BB962C8B-B14F-4D97-AF65-F5344CB8AC3E}">
        <p14:creationId xmlns:p14="http://schemas.microsoft.com/office/powerpoint/2010/main" val="3923324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75A31C-EEEE-964D-8956-9BF43B37EE3D}" type="datetimeFigureOut">
              <a:rPr lang="en-US" smtClean="0"/>
              <a:t>5/16/16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66930-161E-7146-AB98-3FF5D54019DF}"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75A31C-EEEE-964D-8956-9BF43B37EE3D}" type="datetimeFigureOut">
              <a:rPr lang="en-US" smtClean="0"/>
              <a:t>5/16/16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66930-161E-7146-AB98-3FF5D54019DF}"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75A31C-EEEE-964D-8956-9BF43B37EE3D}" type="datetimeFigureOut">
              <a:rPr lang="en-US" smtClean="0"/>
              <a:t>5/16/16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66930-161E-7146-AB98-3FF5D54019DF}"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lu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5946"/>
            <a:ext cx="934467" cy="986779"/>
          </a:xfrm>
          <a:prstGeom prst="rect">
            <a:avLst/>
          </a:prstGeom>
        </p:spPr>
      </p:pic>
      <p:pic>
        <p:nvPicPr>
          <p:cNvPr id="8" name="Picture 7" descr="Screen Shot 2015-07-20 at 7.10.52 AM.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098715" y="-83872"/>
            <a:ext cx="1045285" cy="1038662"/>
          </a:xfrm>
          <a:prstGeom prst="rect">
            <a:avLst/>
          </a:prstGeom>
        </p:spPr>
      </p:pic>
      <p:sp>
        <p:nvSpPr>
          <p:cNvPr id="2" name="Title 1"/>
          <p:cNvSpPr>
            <a:spLocks noGrp="1"/>
          </p:cNvSpPr>
          <p:nvPr>
            <p:ph type="title"/>
          </p:nvPr>
        </p:nvSpPr>
        <p:spPr>
          <a:xfrm>
            <a:off x="-131784" y="-71891"/>
            <a:ext cx="9380612" cy="998279"/>
          </a:xfrm>
          <a:ln w="57150" cmpd="sng">
            <a:solidFill>
              <a:schemeClr val="bg2">
                <a:lumMod val="50000"/>
              </a:schemeClr>
            </a:solidFill>
          </a:ln>
        </p:spPr>
        <p:txBody>
          <a:bodyPr/>
          <a:lstStyle/>
          <a:p>
            <a:r>
              <a:rPr lang="en-US"/>
              <a:t>Click to edit Master title style</a:t>
            </a:r>
          </a:p>
        </p:txBody>
      </p:sp>
      <p:sp>
        <p:nvSpPr>
          <p:cNvPr id="5" name="Date Placeholder 4"/>
          <p:cNvSpPr>
            <a:spLocks noGrp="1"/>
          </p:cNvSpPr>
          <p:nvPr>
            <p:ph type="dt" sz="half" idx="10"/>
          </p:nvPr>
        </p:nvSpPr>
        <p:spPr>
          <a:xfrm>
            <a:off x="109770" y="6362423"/>
            <a:ext cx="2133600" cy="365125"/>
          </a:xfrm>
        </p:spPr>
        <p:txBody>
          <a:bodyPr/>
          <a:lstStyle/>
          <a:p>
            <a:fld id="{8A445C89-A7B4-6E4E-A505-F11F33F6D1EF}" type="datetimeFigureOut">
              <a:t>5/16/16</a:t>
            </a:fld>
            <a:endParaRPr lang="en-US"/>
          </a:p>
        </p:txBody>
      </p:sp>
      <p:sp>
        <p:nvSpPr>
          <p:cNvPr id="7" name="Slide Number Placeholder 6"/>
          <p:cNvSpPr>
            <a:spLocks noGrp="1"/>
          </p:cNvSpPr>
          <p:nvPr>
            <p:ph type="sldNum" sz="quarter" idx="12"/>
          </p:nvPr>
        </p:nvSpPr>
        <p:spPr>
          <a:xfrm>
            <a:off x="6852709" y="6356350"/>
            <a:ext cx="2133600" cy="365125"/>
          </a:xfrm>
        </p:spPr>
        <p:txBody>
          <a:bodyPr/>
          <a:lstStyle/>
          <a:p>
            <a:fld id="{6D67A62C-34B4-8144-A933-97189FCCE528}" type="slidenum">
              <a:t>‹#›</a:t>
            </a:fld>
            <a:endParaRPr lang="en-US"/>
          </a:p>
        </p:txBody>
      </p:sp>
    </p:spTree>
    <p:extLst>
      <p:ext uri="{BB962C8B-B14F-4D97-AF65-F5344CB8AC3E}">
        <p14:creationId xmlns:p14="http://schemas.microsoft.com/office/powerpoint/2010/main" val="203350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75A31C-EEEE-964D-8956-9BF43B37EE3D}" type="datetimeFigureOut">
              <a:rPr lang="en-US" smtClean="0"/>
              <a:t>5/16/16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66930-161E-7146-AB98-3FF5D54019DF}"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75A31C-EEEE-964D-8956-9BF43B37EE3D}" type="datetimeFigureOut">
              <a:rPr lang="en-US" smtClean="0"/>
              <a:t>5/16/16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66930-161E-7146-AB98-3FF5D54019DF}"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75A31C-EEEE-964D-8956-9BF43B37EE3D}" type="datetimeFigureOut">
              <a:rPr lang="en-US" smtClean="0"/>
              <a:t>5/16/16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866930-161E-7146-AB98-3FF5D54019DF}"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75A31C-EEEE-964D-8956-9BF43B37EE3D}" type="datetimeFigureOut">
              <a:rPr lang="en-US" smtClean="0"/>
              <a:t>5/16/16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866930-161E-7146-AB98-3FF5D54019DF}"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75A31C-EEEE-964D-8956-9BF43B37EE3D}" type="datetimeFigureOut">
              <a:rPr lang="en-US" smtClean="0"/>
              <a:t>5/16/16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866930-161E-7146-AB98-3FF5D54019DF}"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5A31C-EEEE-964D-8956-9BF43B37EE3D}" type="datetimeFigureOut">
              <a:rPr lang="en-US" smtClean="0"/>
              <a:t>5/16/16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866930-161E-7146-AB98-3FF5D54019DF}"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75A31C-EEEE-964D-8956-9BF43B37EE3D}" type="datetimeFigureOut">
              <a:rPr lang="en-US" smtClean="0"/>
              <a:t>5/16/16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866930-161E-7146-AB98-3FF5D54019DF}"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75A31C-EEEE-964D-8956-9BF43B37EE3D}" type="datetimeFigureOut">
              <a:rPr lang="en-US" smtClean="0"/>
              <a:t>5/16/16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866930-161E-7146-AB98-3FF5D54019DF}"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75A31C-EEEE-964D-8956-9BF43B37EE3D}" type="datetimeFigureOut">
              <a:rPr lang="en-US" smtClean="0"/>
              <a:t>5/16/16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66930-161E-7146-AB98-3FF5D54019DF}"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g"/><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g"/><Relationship Id="rId5" Type="http://schemas.openxmlformats.org/officeDocument/2006/relationships/image" Target="../media/image15.png"/><Relationship Id="rId6" Type="http://schemas.openxmlformats.org/officeDocument/2006/relationships/image" Target="../media/image16.jpg"/><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5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5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5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5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xml"/><Relationship Id="rId5" Type="http://schemas.openxmlformats.org/officeDocument/2006/relationships/hyperlink" Target="https://www.youtube.com/watch?v=ds_OlZnV9qk&amp;feature=youtu.be" TargetMode="External"/><Relationship Id="rId6"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6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69.jpeg"/></Relationships>
</file>

<file path=ppt/slides/_rels/slide68.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image" Target="../media/image72.jpg"/><Relationship Id="rId5"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5-04-04 at 12.40.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714" y="0"/>
            <a:ext cx="2021138" cy="2082800"/>
          </a:xfrm>
          <a:prstGeom prst="rect">
            <a:avLst/>
          </a:prstGeom>
          <a:ln>
            <a:noFill/>
          </a:ln>
        </p:spPr>
      </p:pic>
      <p:sp>
        <p:nvSpPr>
          <p:cNvPr id="15" name="TextBox 14"/>
          <p:cNvSpPr txBox="1"/>
          <p:nvPr/>
        </p:nvSpPr>
        <p:spPr>
          <a:xfrm>
            <a:off x="2917385" y="463659"/>
            <a:ext cx="2928506" cy="1477328"/>
          </a:xfrm>
          <a:prstGeom prst="rect">
            <a:avLst/>
          </a:prstGeom>
          <a:noFill/>
        </p:spPr>
        <p:txBody>
          <a:bodyPr wrap="none" rtlCol="0">
            <a:spAutoFit/>
          </a:bodyPr>
          <a:lstStyle/>
          <a:p>
            <a:r>
              <a:rPr lang="en-US" dirty="0" smtClean="0"/>
              <a:t>Dr. Leslie Young, EAPS '94</a:t>
            </a:r>
          </a:p>
          <a:p>
            <a:r>
              <a:rPr lang="en-US" dirty="0" smtClean="0"/>
              <a:t>Southwest Research Institute</a:t>
            </a:r>
          </a:p>
          <a:p>
            <a:r>
              <a:rPr lang="en-US" dirty="0" smtClean="0"/>
              <a:t>Deputy Project Scientist for</a:t>
            </a:r>
            <a:br>
              <a:rPr lang="en-US" dirty="0" smtClean="0"/>
            </a:br>
            <a:r>
              <a:rPr lang="en-US" dirty="0" smtClean="0"/>
              <a:t>NASA's New Horizons</a:t>
            </a:r>
          </a:p>
          <a:p>
            <a:r>
              <a:rPr lang="en-US" dirty="0" smtClean="0"/>
              <a:t>Mission to Pluto</a:t>
            </a:r>
          </a:p>
        </p:txBody>
      </p:sp>
      <p:pic>
        <p:nvPicPr>
          <p:cNvPr id="11" name="Content Placeholder 3" descr="pluto-and-charon-01.jpg"/>
          <p:cNvPicPr>
            <a:picLocks noChangeAspect="1"/>
          </p:cNvPicPr>
          <p:nvPr/>
        </p:nvPicPr>
        <p:blipFill rotWithShape="1">
          <a:blip r:embed="rId4">
            <a:extLst>
              <a:ext uri="{28A0092B-C50C-407E-A947-70E740481C1C}">
                <a14:useLocalDpi xmlns:a14="http://schemas.microsoft.com/office/drawing/2010/main" val="0"/>
              </a:ext>
            </a:extLst>
          </a:blip>
          <a:srcRect t="18267" b="18871"/>
          <a:stretch/>
        </p:blipFill>
        <p:spPr>
          <a:xfrm>
            <a:off x="0" y="3640052"/>
            <a:ext cx="9111394" cy="3221828"/>
          </a:xfrm>
          <a:prstGeom prst="rect">
            <a:avLst/>
          </a:prstGeom>
        </p:spPr>
      </p:pic>
      <p:pic>
        <p:nvPicPr>
          <p:cNvPr id="2" name="Picture 1"/>
          <p:cNvPicPr>
            <a:picLocks noChangeAspect="1"/>
          </p:cNvPicPr>
          <p:nvPr/>
        </p:nvPicPr>
        <p:blipFill>
          <a:blip r:embed="rId5"/>
          <a:stretch>
            <a:fillRect/>
          </a:stretch>
        </p:blipFill>
        <p:spPr>
          <a:xfrm>
            <a:off x="0" y="0"/>
            <a:ext cx="2917385" cy="3023472"/>
          </a:xfrm>
          <a:prstGeom prst="rect">
            <a:avLst/>
          </a:prstGeom>
        </p:spPr>
      </p:pic>
      <p:sp>
        <p:nvSpPr>
          <p:cNvPr id="13" name="Title 1"/>
          <p:cNvSpPr txBox="1">
            <a:spLocks/>
          </p:cNvSpPr>
          <p:nvPr/>
        </p:nvSpPr>
        <p:spPr>
          <a:xfrm>
            <a:off x="143439" y="312682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000" dirty="0"/>
              <a:t>New Horizons at Pluto: </a:t>
            </a:r>
            <a:endParaRPr lang="en-US" sz="3000" dirty="0" smtClean="0"/>
          </a:p>
          <a:p>
            <a:pPr algn="l"/>
            <a:r>
              <a:rPr lang="en-US" sz="3000" dirty="0" smtClean="0"/>
              <a:t>Encounter </a:t>
            </a:r>
            <a:r>
              <a:rPr lang="en-US" sz="3000" dirty="0"/>
              <a:t>Science and </a:t>
            </a:r>
            <a:r>
              <a:rPr lang="en-US" sz="3000" dirty="0" smtClean="0"/>
              <a:t>Operations</a:t>
            </a:r>
            <a:endParaRPr lang="en-US" sz="3000" dirty="0"/>
          </a:p>
        </p:txBody>
      </p:sp>
      <p:sp>
        <p:nvSpPr>
          <p:cNvPr id="3" name="TextBox 2"/>
          <p:cNvSpPr txBox="1"/>
          <p:nvPr/>
        </p:nvSpPr>
        <p:spPr>
          <a:xfrm>
            <a:off x="143439" y="4291551"/>
            <a:ext cx="5688476" cy="1015663"/>
          </a:xfrm>
          <a:prstGeom prst="rect">
            <a:avLst/>
          </a:prstGeom>
          <a:noFill/>
        </p:spPr>
        <p:txBody>
          <a:bodyPr wrap="none" rtlCol="0">
            <a:spAutoFit/>
          </a:bodyPr>
          <a:lstStyle/>
          <a:p>
            <a:r>
              <a:rPr lang="pt-BR" sz="2000" b="1" dirty="0" err="1"/>
              <a:t>International</a:t>
            </a:r>
            <a:r>
              <a:rPr lang="pt-BR" sz="2000" b="1" dirty="0"/>
              <a:t> Space </a:t>
            </a:r>
            <a:r>
              <a:rPr lang="pt-BR" sz="2000" b="1" dirty="0" err="1"/>
              <a:t>Development</a:t>
            </a:r>
            <a:r>
              <a:rPr lang="pt-BR" sz="2000" b="1" dirty="0"/>
              <a:t> </a:t>
            </a:r>
            <a:r>
              <a:rPr lang="pt-BR" sz="2000" b="1" dirty="0" err="1"/>
              <a:t>Conferences</a:t>
            </a:r>
            <a:endParaRPr lang="pt-BR" sz="2000" b="1" dirty="0"/>
          </a:p>
          <a:p>
            <a:r>
              <a:rPr lang="pt-BR" sz="2000" b="1" dirty="0"/>
              <a:t>2016 </a:t>
            </a:r>
            <a:r>
              <a:rPr lang="pt-BR" sz="2000" b="1" dirty="0" err="1"/>
              <a:t>National</a:t>
            </a:r>
            <a:r>
              <a:rPr lang="pt-BR" sz="2000" b="1" dirty="0"/>
              <a:t> Space </a:t>
            </a:r>
            <a:r>
              <a:rPr lang="pt-BR" sz="2000" b="1" dirty="0" err="1"/>
              <a:t>Society</a:t>
            </a:r>
            <a:r>
              <a:rPr lang="pt-BR" sz="2000" b="1" dirty="0"/>
              <a:t> Meeting, May 21, 2016</a:t>
            </a:r>
          </a:p>
          <a:p>
            <a:r>
              <a:rPr lang="pt-BR" sz="2000" b="1" dirty="0"/>
              <a:t>San Juan, Puerto Rico</a:t>
            </a:r>
          </a:p>
        </p:txBody>
      </p:sp>
    </p:spTree>
    <p:extLst>
      <p:ext uri="{BB962C8B-B14F-4D97-AF65-F5344CB8AC3E}">
        <p14:creationId xmlns:p14="http://schemas.microsoft.com/office/powerpoint/2010/main" val="154998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Pluto System</a:t>
            </a:r>
            <a:endParaRPr lang="en-US" dirty="0"/>
          </a:p>
        </p:txBody>
      </p:sp>
      <p:pic>
        <p:nvPicPr>
          <p:cNvPr id="8" name="Picture 7" descr="Plu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64" y="1295089"/>
            <a:ext cx="3745367" cy="3022911"/>
          </a:xfrm>
          <a:prstGeom prst="rect">
            <a:avLst/>
          </a:prstGeom>
          <a:ln w="19050" cmpd="sng">
            <a:noFill/>
          </a:ln>
        </p:spPr>
      </p:pic>
      <p:pic>
        <p:nvPicPr>
          <p:cNvPr id="4" name="Picture 6" descr="comet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2294" y="143211"/>
            <a:ext cx="4049059" cy="289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5273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Pluto System</a:t>
            </a:r>
            <a:endParaRPr lang="en-US" dirty="0"/>
          </a:p>
        </p:txBody>
      </p:sp>
      <p:pic>
        <p:nvPicPr>
          <p:cNvPr id="8" name="Picture 7" descr="Plu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64" y="1295089"/>
            <a:ext cx="3745367" cy="3022911"/>
          </a:xfrm>
          <a:prstGeom prst="rect">
            <a:avLst/>
          </a:prstGeom>
          <a:ln w="19050" cmpd="sng">
            <a:noFill/>
          </a:ln>
        </p:spPr>
      </p:pic>
      <p:pic>
        <p:nvPicPr>
          <p:cNvPr id="4" name="Picture 6" descr="comet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2294" y="143211"/>
            <a:ext cx="4049059" cy="289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20141106.jpg"/>
          <p:cNvPicPr>
            <a:picLocks noChangeAspect="1"/>
          </p:cNvPicPr>
          <p:nvPr/>
        </p:nvPicPr>
        <p:blipFill rotWithShape="1">
          <a:blip r:embed="rId4">
            <a:extLst>
              <a:ext uri="{28A0092B-C50C-407E-A947-70E740481C1C}">
                <a14:useLocalDpi xmlns:a14="http://schemas.microsoft.com/office/drawing/2010/main" val="0"/>
              </a:ext>
            </a:extLst>
          </a:blip>
          <a:srcRect l="17381" r="21031"/>
          <a:stretch/>
        </p:blipFill>
        <p:spPr>
          <a:xfrm>
            <a:off x="4960470" y="1175864"/>
            <a:ext cx="4183530" cy="3719061"/>
          </a:xfrm>
          <a:prstGeom prst="rect">
            <a:avLst/>
          </a:prstGeom>
        </p:spPr>
      </p:pic>
    </p:spTree>
    <p:extLst>
      <p:ext uri="{BB962C8B-B14F-4D97-AF65-F5344CB8AC3E}">
        <p14:creationId xmlns:p14="http://schemas.microsoft.com/office/powerpoint/2010/main" val="2555273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Pluto System</a:t>
            </a:r>
            <a:endParaRPr lang="en-US" dirty="0"/>
          </a:p>
        </p:txBody>
      </p:sp>
      <p:pic>
        <p:nvPicPr>
          <p:cNvPr id="8" name="Picture 7" descr="Plu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64" y="1295089"/>
            <a:ext cx="3745367" cy="3022911"/>
          </a:xfrm>
          <a:prstGeom prst="rect">
            <a:avLst/>
          </a:prstGeom>
          <a:ln w="19050" cmpd="sng">
            <a:noFill/>
          </a:ln>
        </p:spPr>
      </p:pic>
      <p:pic>
        <p:nvPicPr>
          <p:cNvPr id="4" name="Picture 6" descr="comet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2294" y="143211"/>
            <a:ext cx="4049059" cy="289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20141106.jpg"/>
          <p:cNvPicPr>
            <a:picLocks noChangeAspect="1"/>
          </p:cNvPicPr>
          <p:nvPr/>
        </p:nvPicPr>
        <p:blipFill rotWithShape="1">
          <a:blip r:embed="rId4">
            <a:extLst>
              <a:ext uri="{28A0092B-C50C-407E-A947-70E740481C1C}">
                <a14:useLocalDpi xmlns:a14="http://schemas.microsoft.com/office/drawing/2010/main" val="0"/>
              </a:ext>
            </a:extLst>
          </a:blip>
          <a:srcRect l="17381" r="21031"/>
          <a:stretch/>
        </p:blipFill>
        <p:spPr>
          <a:xfrm>
            <a:off x="4960470" y="1175864"/>
            <a:ext cx="4183530" cy="3719061"/>
          </a:xfrm>
          <a:prstGeom prst="rect">
            <a:avLst/>
          </a:prstGeom>
        </p:spPr>
      </p:pic>
      <p:pic>
        <p:nvPicPr>
          <p:cNvPr id="9" name="Picture 8"/>
          <p:cNvPicPr>
            <a:picLocks noChangeAspect="1"/>
          </p:cNvPicPr>
          <p:nvPr/>
        </p:nvPicPr>
        <p:blipFill>
          <a:blip r:embed="rId5"/>
          <a:stretch>
            <a:fillRect/>
          </a:stretch>
        </p:blipFill>
        <p:spPr>
          <a:xfrm>
            <a:off x="3386909" y="3035395"/>
            <a:ext cx="5581193" cy="3139421"/>
          </a:xfrm>
          <a:prstGeom prst="rect">
            <a:avLst/>
          </a:prstGeom>
        </p:spPr>
      </p:pic>
    </p:spTree>
    <p:extLst>
      <p:ext uri="{BB962C8B-B14F-4D97-AF65-F5344CB8AC3E}">
        <p14:creationId xmlns:p14="http://schemas.microsoft.com/office/powerpoint/2010/main" val="2555273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Pluto System</a:t>
            </a:r>
            <a:endParaRPr lang="en-US" dirty="0"/>
          </a:p>
        </p:txBody>
      </p:sp>
      <p:pic>
        <p:nvPicPr>
          <p:cNvPr id="8" name="Picture 7" descr="Plu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64" y="1295089"/>
            <a:ext cx="3745367" cy="3022911"/>
          </a:xfrm>
          <a:prstGeom prst="rect">
            <a:avLst/>
          </a:prstGeom>
          <a:ln w="19050" cmpd="sng">
            <a:noFill/>
          </a:ln>
        </p:spPr>
      </p:pic>
      <p:pic>
        <p:nvPicPr>
          <p:cNvPr id="4" name="Picture 6" descr="comet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2294" y="143211"/>
            <a:ext cx="4049059" cy="289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20141106.jpg"/>
          <p:cNvPicPr>
            <a:picLocks noChangeAspect="1"/>
          </p:cNvPicPr>
          <p:nvPr/>
        </p:nvPicPr>
        <p:blipFill rotWithShape="1">
          <a:blip r:embed="rId4">
            <a:extLst>
              <a:ext uri="{28A0092B-C50C-407E-A947-70E740481C1C}">
                <a14:useLocalDpi xmlns:a14="http://schemas.microsoft.com/office/drawing/2010/main" val="0"/>
              </a:ext>
            </a:extLst>
          </a:blip>
          <a:srcRect l="17381" r="21031"/>
          <a:stretch/>
        </p:blipFill>
        <p:spPr>
          <a:xfrm>
            <a:off x="4960470" y="1175864"/>
            <a:ext cx="4183530" cy="3719061"/>
          </a:xfrm>
          <a:prstGeom prst="rect">
            <a:avLst/>
          </a:prstGeom>
        </p:spPr>
      </p:pic>
      <p:pic>
        <p:nvPicPr>
          <p:cNvPr id="9" name="Picture 8"/>
          <p:cNvPicPr>
            <a:picLocks noChangeAspect="1"/>
          </p:cNvPicPr>
          <p:nvPr/>
        </p:nvPicPr>
        <p:blipFill>
          <a:blip r:embed="rId5"/>
          <a:stretch>
            <a:fillRect/>
          </a:stretch>
        </p:blipFill>
        <p:spPr>
          <a:xfrm>
            <a:off x="3386909" y="3035395"/>
            <a:ext cx="5581193" cy="3139421"/>
          </a:xfrm>
          <a:prstGeom prst="rect">
            <a:avLst/>
          </a:prstGeom>
        </p:spPr>
      </p:pic>
      <p:pic>
        <p:nvPicPr>
          <p:cNvPr id="11" name="Content Placeholder 3" descr="PlutoPoster.jpg"/>
          <p:cNvPicPr>
            <a:picLocks noChangeAspect="1"/>
          </p:cNvPicPr>
          <p:nvPr/>
        </p:nvPicPr>
        <p:blipFill rotWithShape="1">
          <a:blip r:embed="rId6">
            <a:extLst>
              <a:ext uri="{28A0092B-C50C-407E-A947-70E740481C1C}">
                <a14:useLocalDpi xmlns:a14="http://schemas.microsoft.com/office/drawing/2010/main" val="0"/>
              </a:ext>
            </a:extLst>
          </a:blip>
          <a:srcRect l="-7089" r="-6952"/>
          <a:stretch/>
        </p:blipFill>
        <p:spPr>
          <a:xfrm>
            <a:off x="954377" y="1275021"/>
            <a:ext cx="4307762" cy="5582979"/>
          </a:xfrm>
          <a:prstGeom prst="rect">
            <a:avLst/>
          </a:prstGeom>
        </p:spPr>
      </p:pic>
    </p:spTree>
    <p:extLst>
      <p:ext uri="{BB962C8B-B14F-4D97-AF65-F5344CB8AC3E}">
        <p14:creationId xmlns:p14="http://schemas.microsoft.com/office/powerpoint/2010/main" val="616996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u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217" y="1295089"/>
            <a:ext cx="6612312" cy="5336842"/>
          </a:xfrm>
          <a:prstGeom prst="rect">
            <a:avLst/>
          </a:prstGeom>
          <a:ln w="19050" cmpd="sng">
            <a:noFill/>
          </a:ln>
        </p:spPr>
      </p:pic>
      <p:sp>
        <p:nvSpPr>
          <p:cNvPr id="3" name="Title 2"/>
          <p:cNvSpPr>
            <a:spLocks noGrp="1"/>
          </p:cNvSpPr>
          <p:nvPr>
            <p:ph type="title"/>
          </p:nvPr>
        </p:nvSpPr>
        <p:spPr/>
        <p:txBody>
          <a:bodyPr/>
          <a:lstStyle/>
          <a:p>
            <a:r>
              <a:rPr lang="en-US" dirty="0" smtClean="0"/>
              <a:t>Pluto and its Five Moons</a:t>
            </a:r>
            <a:endParaRPr lang="en-US" dirty="0"/>
          </a:p>
        </p:txBody>
      </p:sp>
    </p:spTree>
    <p:extLst>
      <p:ext uri="{BB962C8B-B14F-4D97-AF65-F5344CB8AC3E}">
        <p14:creationId xmlns:p14="http://schemas.microsoft.com/office/powerpoint/2010/main" val="942467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834512"/>
            <a:ext cx="9144000" cy="5143500"/>
          </a:xfrm>
          <a:prstGeom prst="rect">
            <a:avLst/>
          </a:prstGeom>
        </p:spPr>
      </p:pic>
      <p:sp>
        <p:nvSpPr>
          <p:cNvPr id="3" name="TextBox 2"/>
          <p:cNvSpPr txBox="1"/>
          <p:nvPr/>
        </p:nvSpPr>
        <p:spPr>
          <a:xfrm>
            <a:off x="0" y="6193641"/>
            <a:ext cx="9144000" cy="338554"/>
          </a:xfrm>
          <a:prstGeom prst="rect">
            <a:avLst/>
          </a:prstGeom>
          <a:solidFill>
            <a:schemeClr val="bg1"/>
          </a:solidFill>
        </p:spPr>
        <p:txBody>
          <a:bodyPr wrap="square" rtlCol="0">
            <a:spAutoFit/>
          </a:bodyPr>
          <a:lstStyle/>
          <a:p>
            <a:r>
              <a:rPr lang="en-US" sz="1600" dirty="0" smtClean="0">
                <a:cs typeface="Calibri"/>
              </a:rPr>
              <a:t>Weaver et al. </a:t>
            </a:r>
            <a:r>
              <a:rPr lang="en-US" sz="1600" dirty="0">
                <a:cs typeface="Calibri"/>
              </a:rPr>
              <a:t>2016. The small satellites of Pluto as </a:t>
            </a:r>
            <a:r>
              <a:rPr lang="en-US" sz="1600" dirty="0" smtClean="0">
                <a:cs typeface="Calibri"/>
              </a:rPr>
              <a:t>observed </a:t>
            </a:r>
            <a:r>
              <a:rPr lang="en-US" sz="1600" dirty="0">
                <a:cs typeface="Calibri"/>
              </a:rPr>
              <a:t>by New Horizons. Science 351, aae0030</a:t>
            </a:r>
            <a:endParaRPr lang="en-US" sz="1600" dirty="0">
              <a:latin typeface="Calibri"/>
              <a:cs typeface="Calibri"/>
            </a:endParaRPr>
          </a:p>
        </p:txBody>
      </p:sp>
    </p:spTree>
    <p:extLst>
      <p:ext uri="{BB962C8B-B14F-4D97-AF65-F5344CB8AC3E}">
        <p14:creationId xmlns:p14="http://schemas.microsoft.com/office/powerpoint/2010/main" val="4146283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50900"/>
            <a:ext cx="9144000" cy="5143500"/>
          </a:xfrm>
          <a:prstGeom prst="rect">
            <a:avLst/>
          </a:prstGeom>
        </p:spPr>
      </p:pic>
    </p:spTree>
    <p:extLst>
      <p:ext uri="{BB962C8B-B14F-4D97-AF65-F5344CB8AC3E}">
        <p14:creationId xmlns:p14="http://schemas.microsoft.com/office/powerpoint/2010/main" val="642521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0900"/>
            <a:ext cx="9144000" cy="5143500"/>
          </a:xfrm>
          <a:prstGeom prst="rect">
            <a:avLst/>
          </a:prstGeom>
        </p:spPr>
      </p:pic>
    </p:spTree>
    <p:extLst>
      <p:ext uri="{BB962C8B-B14F-4D97-AF65-F5344CB8AC3E}">
        <p14:creationId xmlns:p14="http://schemas.microsoft.com/office/powerpoint/2010/main" val="4156915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2201"/>
          <a:stretch/>
        </p:blipFill>
        <p:spPr>
          <a:xfrm>
            <a:off x="711200" y="552823"/>
            <a:ext cx="7711336" cy="6021294"/>
          </a:xfrm>
          <a:prstGeom prst="rect">
            <a:avLst/>
          </a:prstGeom>
        </p:spPr>
      </p:pic>
      <p:sp>
        <p:nvSpPr>
          <p:cNvPr id="2" name="Title 1"/>
          <p:cNvSpPr>
            <a:spLocks noGrp="1"/>
          </p:cNvSpPr>
          <p:nvPr>
            <p:ph type="title"/>
          </p:nvPr>
        </p:nvSpPr>
        <p:spPr>
          <a:xfrm>
            <a:off x="457200" y="110287"/>
            <a:ext cx="8229600" cy="1143000"/>
          </a:xfrm>
        </p:spPr>
        <p:txBody>
          <a:bodyPr/>
          <a:lstStyle/>
          <a:p>
            <a:r>
              <a:rPr lang="en-US" dirty="0">
                <a:solidFill>
                  <a:srgbClr val="FFFFFF"/>
                </a:solidFill>
              </a:rPr>
              <a:t>A Day on </a:t>
            </a:r>
            <a:r>
              <a:rPr lang="en-US" dirty="0" smtClean="0">
                <a:solidFill>
                  <a:srgbClr val="FFFFFF"/>
                </a:solidFill>
              </a:rPr>
              <a:t>Charon</a:t>
            </a:r>
            <a:endParaRPr lang="en-US" dirty="0">
              <a:solidFill>
                <a:srgbClr val="FFFFFF"/>
              </a:solidFill>
            </a:endParaRPr>
          </a:p>
        </p:txBody>
      </p:sp>
    </p:spTree>
    <p:extLst>
      <p:ext uri="{BB962C8B-B14F-4D97-AF65-F5344CB8AC3E}">
        <p14:creationId xmlns:p14="http://schemas.microsoft.com/office/powerpoint/2010/main" val="1459174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89" y="274638"/>
            <a:ext cx="3406588" cy="1652774"/>
          </a:xfrm>
        </p:spPr>
        <p:txBody>
          <a:bodyPr/>
          <a:lstStyle/>
          <a:p>
            <a:pPr algn="l"/>
            <a:r>
              <a:rPr lang="en-US" dirty="0" smtClean="0"/>
              <a:t>Charon in</a:t>
            </a:r>
            <a:br>
              <a:rPr lang="en-US" dirty="0" smtClean="0"/>
            </a:br>
            <a:r>
              <a:rPr lang="en-US" dirty="0" smtClean="0"/>
              <a:t>Enhanced</a:t>
            </a:r>
            <a:br>
              <a:rPr lang="en-US" dirty="0" smtClean="0"/>
            </a:br>
            <a:r>
              <a:rPr lang="en-US" dirty="0" smtClean="0"/>
              <a:t>Color</a:t>
            </a:r>
            <a:endParaRPr lang="en-US" dirty="0"/>
          </a:p>
        </p:txBody>
      </p:sp>
      <p:pic>
        <p:nvPicPr>
          <p:cNvPr id="3" name="Picture 2"/>
          <p:cNvPicPr>
            <a:picLocks noChangeAspect="1"/>
          </p:cNvPicPr>
          <p:nvPr/>
        </p:nvPicPr>
        <p:blipFill>
          <a:blip r:embed="rId2"/>
          <a:stretch>
            <a:fillRect/>
          </a:stretch>
        </p:blipFill>
        <p:spPr>
          <a:xfrm>
            <a:off x="2547470" y="0"/>
            <a:ext cx="6858000" cy="6858000"/>
          </a:xfrm>
          <a:prstGeom prst="rect">
            <a:avLst/>
          </a:prstGeom>
        </p:spPr>
      </p:pic>
    </p:spTree>
    <p:extLst>
      <p:ext uri="{BB962C8B-B14F-4D97-AF65-F5344CB8AC3E}">
        <p14:creationId xmlns:p14="http://schemas.microsoft.com/office/powerpoint/2010/main" val="2561681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PlutoOrbitHistory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544" y="76200"/>
            <a:ext cx="8333657" cy="6734416"/>
          </a:xfrm>
          <a:prstGeom prst="rect">
            <a:avLst/>
          </a:prstGeom>
        </p:spPr>
      </p:pic>
      <p:sp>
        <p:nvSpPr>
          <p:cNvPr id="66564" name="Text Box 6"/>
          <p:cNvSpPr>
            <a:spLocks noGrp="1" noChangeArrowheads="1"/>
          </p:cNvSpPr>
          <p:nvPr>
            <p:ph type="body" idx="1"/>
          </p:nvPr>
        </p:nvSpPr>
        <p:spPr>
          <a:xfrm>
            <a:off x="152401" y="1752601"/>
            <a:ext cx="7696200" cy="609600"/>
          </a:xfrm>
          <a:noFill/>
        </p:spPr>
        <p:txBody>
          <a:bodyPr/>
          <a:lstStyle/>
          <a:p>
            <a:pPr>
              <a:spcBef>
                <a:spcPct val="0"/>
              </a:spcBef>
              <a:buFontTx/>
              <a:buNone/>
            </a:pPr>
            <a:r>
              <a:rPr lang="en-US" b="1" i="1">
                <a:solidFill>
                  <a:srgbClr val="FF0000"/>
                </a:solidFill>
                <a:latin typeface="Times" charset="0"/>
                <a:ea typeface="ＭＳ Ｐゴシック" charset="0"/>
                <a:cs typeface="ＭＳ Ｐゴシック" charset="0"/>
              </a:rPr>
              <a:t>Pluto orbits the Sun every 248 years</a:t>
            </a:r>
            <a:endParaRPr lang="en-US" b="1" i="1">
              <a:latin typeface="Times" charset="0"/>
              <a:ea typeface="ＭＳ Ｐゴシック" charset="0"/>
              <a:cs typeface="ＭＳ Ｐゴシック" charset="0"/>
            </a:endParaRPr>
          </a:p>
        </p:txBody>
      </p:sp>
      <p:sp>
        <p:nvSpPr>
          <p:cNvPr id="2" name="Rectangle 1"/>
          <p:cNvSpPr/>
          <p:nvPr/>
        </p:nvSpPr>
        <p:spPr bwMode="auto">
          <a:xfrm>
            <a:off x="5257800" y="5715000"/>
            <a:ext cx="1981200" cy="76200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Eurostile" charset="0"/>
            </a:endParaRPr>
          </a:p>
        </p:txBody>
      </p:sp>
      <p:sp>
        <p:nvSpPr>
          <p:cNvPr id="7" name="Rectangle 6"/>
          <p:cNvSpPr/>
          <p:nvPr/>
        </p:nvSpPr>
        <p:spPr bwMode="auto">
          <a:xfrm>
            <a:off x="6477000" y="1905000"/>
            <a:ext cx="2057400" cy="76200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Eurostile" charset="0"/>
            </a:endParaRPr>
          </a:p>
        </p:txBody>
      </p:sp>
      <p:sp>
        <p:nvSpPr>
          <p:cNvPr id="5" name="Oval 4"/>
          <p:cNvSpPr>
            <a:spLocks noChangeAspect="1"/>
          </p:cNvSpPr>
          <p:nvPr/>
        </p:nvSpPr>
        <p:spPr>
          <a:xfrm>
            <a:off x="1847166" y="5132672"/>
            <a:ext cx="80066" cy="8006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rgbClr val="FF0000"/>
                </a:solidFill>
              </a:ln>
              <a:noFill/>
              <a:effectLst/>
            </a:endParaRPr>
          </a:p>
        </p:txBody>
      </p:sp>
      <p:sp>
        <p:nvSpPr>
          <p:cNvPr id="8" name="Oval 7"/>
          <p:cNvSpPr>
            <a:spLocks noChangeAspect="1"/>
          </p:cNvSpPr>
          <p:nvPr/>
        </p:nvSpPr>
        <p:spPr>
          <a:xfrm>
            <a:off x="4770246" y="6156240"/>
            <a:ext cx="80066" cy="8006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rgbClr val="FF0000"/>
                </a:solidFill>
              </a:ln>
              <a:noFill/>
              <a:effectLst/>
            </a:endParaRPr>
          </a:p>
        </p:txBody>
      </p:sp>
      <p:sp>
        <p:nvSpPr>
          <p:cNvPr id="13" name="Rectangle 12"/>
          <p:cNvSpPr/>
          <p:nvPr/>
        </p:nvSpPr>
        <p:spPr>
          <a:xfrm>
            <a:off x="6622517" y="307119"/>
            <a:ext cx="2222590" cy="3094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448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755153" cy="1548186"/>
          </a:xfrm>
        </p:spPr>
        <p:txBody>
          <a:bodyPr/>
          <a:lstStyle/>
          <a:p>
            <a:pPr algn="l"/>
            <a:r>
              <a:rPr lang="en-US" dirty="0" smtClean="0"/>
              <a:t>Charon Detail</a:t>
            </a:r>
            <a:endParaRPr lang="en-US" dirty="0"/>
          </a:p>
        </p:txBody>
      </p:sp>
      <p:pic>
        <p:nvPicPr>
          <p:cNvPr id="3" name="Picture 2"/>
          <p:cNvPicPr>
            <a:picLocks noChangeAspect="1"/>
          </p:cNvPicPr>
          <p:nvPr/>
        </p:nvPicPr>
        <p:blipFill>
          <a:blip r:embed="rId2"/>
          <a:stretch>
            <a:fillRect/>
          </a:stretch>
        </p:blipFill>
        <p:spPr>
          <a:xfrm>
            <a:off x="3915571" y="0"/>
            <a:ext cx="5228429" cy="6858000"/>
          </a:xfrm>
          <a:prstGeom prst="rect">
            <a:avLst/>
          </a:prstGeom>
        </p:spPr>
      </p:pic>
    </p:spTree>
    <p:extLst>
      <p:ext uri="{BB962C8B-B14F-4D97-AF65-F5344CB8AC3E}">
        <p14:creationId xmlns:p14="http://schemas.microsoft.com/office/powerpoint/2010/main" val="3641999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755153" cy="1548186"/>
          </a:xfrm>
        </p:spPr>
        <p:txBody>
          <a:bodyPr/>
          <a:lstStyle/>
          <a:p>
            <a:pPr algn="l"/>
            <a:r>
              <a:rPr lang="en-US" dirty="0" smtClean="0"/>
              <a:t>Charon Detail</a:t>
            </a:r>
            <a:endParaRPr lang="en-US" dirty="0"/>
          </a:p>
        </p:txBody>
      </p:sp>
      <p:pic>
        <p:nvPicPr>
          <p:cNvPr id="3" name="Picture 2"/>
          <p:cNvPicPr>
            <a:picLocks noChangeAspect="1"/>
          </p:cNvPicPr>
          <p:nvPr/>
        </p:nvPicPr>
        <p:blipFill>
          <a:blip r:embed="rId2"/>
          <a:stretch>
            <a:fillRect/>
          </a:stretch>
        </p:blipFill>
        <p:spPr>
          <a:xfrm>
            <a:off x="3915571" y="0"/>
            <a:ext cx="5228429" cy="6858000"/>
          </a:xfrm>
          <a:prstGeom prst="rect">
            <a:avLst/>
          </a:prstGeom>
        </p:spPr>
      </p:pic>
      <p:pic>
        <p:nvPicPr>
          <p:cNvPr id="4" name="Picture 3"/>
          <p:cNvPicPr>
            <a:picLocks noChangeAspect="1"/>
          </p:cNvPicPr>
          <p:nvPr/>
        </p:nvPicPr>
        <p:blipFill rotWithShape="1">
          <a:blip r:embed="rId2"/>
          <a:srcRect l="32499" t="72706" r="41755"/>
          <a:stretch/>
        </p:blipFill>
        <p:spPr>
          <a:xfrm>
            <a:off x="275377" y="2044106"/>
            <a:ext cx="3461862" cy="4813894"/>
          </a:xfrm>
          <a:prstGeom prst="rect">
            <a:avLst/>
          </a:prstGeom>
        </p:spPr>
      </p:pic>
      <p:sp>
        <p:nvSpPr>
          <p:cNvPr id="5" name="Rectangle 4"/>
          <p:cNvSpPr/>
          <p:nvPr/>
        </p:nvSpPr>
        <p:spPr>
          <a:xfrm>
            <a:off x="5746393" y="4945047"/>
            <a:ext cx="1228396" cy="145748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737239" y="2044106"/>
            <a:ext cx="3237550" cy="290094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75377" y="6402535"/>
            <a:ext cx="547101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7133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Beyer_charon_tectonics (dragged).pdf"/>
          <p:cNvPicPr>
            <a:picLocks noChangeAspect="1"/>
          </p:cNvPicPr>
          <p:nvPr/>
        </p:nvPicPr>
        <p:blipFill rotWithShape="1">
          <a:blip r:embed="rId2">
            <a:extLst>
              <a:ext uri="{28A0092B-C50C-407E-A947-70E740481C1C}">
                <a14:useLocalDpi xmlns:a14="http://schemas.microsoft.com/office/drawing/2010/main" val="0"/>
              </a:ext>
            </a:extLst>
          </a:blip>
          <a:srcRect l="10905" b="2965"/>
          <a:stretch/>
        </p:blipFill>
        <p:spPr>
          <a:xfrm>
            <a:off x="-9" y="0"/>
            <a:ext cx="8182735" cy="6857984"/>
          </a:xfrm>
          <a:prstGeom prst="rect">
            <a:avLst/>
          </a:prstGeom>
        </p:spPr>
      </p:pic>
      <p:sp>
        <p:nvSpPr>
          <p:cNvPr id="4" name="TextBox 3"/>
          <p:cNvSpPr txBox="1"/>
          <p:nvPr/>
        </p:nvSpPr>
        <p:spPr>
          <a:xfrm>
            <a:off x="6907366" y="0"/>
            <a:ext cx="2236634" cy="3970318"/>
          </a:xfrm>
          <a:prstGeom prst="rect">
            <a:avLst/>
          </a:prstGeom>
          <a:solidFill>
            <a:schemeClr val="tx1"/>
          </a:solidFill>
        </p:spPr>
        <p:txBody>
          <a:bodyPr wrap="square" rtlCol="0">
            <a:spAutoFit/>
          </a:bodyPr>
          <a:lstStyle/>
          <a:p>
            <a:r>
              <a:rPr lang="en-US" dirty="0" smtClean="0">
                <a:solidFill>
                  <a:schemeClr val="bg1"/>
                </a:solidFill>
              </a:rPr>
              <a:t>Beyer et al. </a:t>
            </a:r>
            <a:r>
              <a:rPr lang="en-US" dirty="0">
                <a:solidFill>
                  <a:schemeClr val="bg1"/>
                </a:solidFill>
              </a:rPr>
              <a:t>2016</a:t>
            </a:r>
            <a:br>
              <a:rPr lang="en-US" dirty="0">
                <a:solidFill>
                  <a:schemeClr val="bg1"/>
                </a:solidFill>
              </a:rPr>
            </a:br>
            <a:r>
              <a:rPr lang="en-US" dirty="0">
                <a:solidFill>
                  <a:schemeClr val="bg1"/>
                </a:solidFill>
              </a:rPr>
              <a:t>Tectonics of </a:t>
            </a:r>
            <a:r>
              <a:rPr lang="en-US" dirty="0" smtClean="0">
                <a:solidFill>
                  <a:schemeClr val="bg1"/>
                </a:solidFill>
              </a:rPr>
              <a:t>Charon</a:t>
            </a:r>
          </a:p>
          <a:p>
            <a:r>
              <a:rPr lang="en-US" dirty="0" smtClean="0">
                <a:solidFill>
                  <a:schemeClr val="bg1"/>
                </a:solidFill>
              </a:rPr>
              <a:t>LPSC, March 28, 2016</a:t>
            </a:r>
            <a:endParaRPr lang="en-US" dirty="0">
              <a:solidFill>
                <a:schemeClr val="bg1"/>
              </a:solidFill>
            </a:endParaRPr>
          </a:p>
          <a:p>
            <a:endParaRPr lang="en-US" dirty="0" smtClean="0">
              <a:solidFill>
                <a:schemeClr val="bg1"/>
              </a:solidFill>
            </a:endParaRPr>
          </a:p>
          <a:p>
            <a:r>
              <a:rPr lang="en-US" dirty="0" smtClean="0">
                <a:solidFill>
                  <a:schemeClr val="bg1"/>
                </a:solidFill>
              </a:rPr>
              <a:t>•</a:t>
            </a:r>
            <a:r>
              <a:rPr lang="en-US" dirty="0">
                <a:solidFill>
                  <a:schemeClr val="bg1"/>
                </a:solidFill>
              </a:rPr>
              <a:t>Extension dominates Charon</a:t>
            </a:r>
          </a:p>
          <a:p>
            <a:endParaRPr lang="en-US" dirty="0" smtClean="0">
              <a:solidFill>
                <a:schemeClr val="bg1"/>
              </a:solidFill>
            </a:endParaRPr>
          </a:p>
          <a:p>
            <a:r>
              <a:rPr lang="en-US" dirty="0" smtClean="0">
                <a:solidFill>
                  <a:schemeClr val="bg1"/>
                </a:solidFill>
              </a:rPr>
              <a:t>•~</a:t>
            </a:r>
            <a:r>
              <a:rPr lang="en-US" dirty="0">
                <a:solidFill>
                  <a:schemeClr val="bg1"/>
                </a:solidFill>
              </a:rPr>
              <a:t>1% expansion (~35 </a:t>
            </a:r>
            <a:r>
              <a:rPr lang="en-US" dirty="0" smtClean="0">
                <a:solidFill>
                  <a:schemeClr val="bg1"/>
                </a:solidFill>
              </a:rPr>
              <a:t>km shell </a:t>
            </a:r>
            <a:r>
              <a:rPr lang="en-US" dirty="0">
                <a:solidFill>
                  <a:schemeClr val="bg1"/>
                </a:solidFill>
              </a:rPr>
              <a:t>thickening)</a:t>
            </a: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a:solidFill>
                <a:schemeClr val="bg1"/>
              </a:solidFill>
            </a:endParaRPr>
          </a:p>
        </p:txBody>
      </p:sp>
      <p:sp>
        <p:nvSpPr>
          <p:cNvPr id="6" name="Rectangle 5"/>
          <p:cNvSpPr/>
          <p:nvPr/>
        </p:nvSpPr>
        <p:spPr>
          <a:xfrm>
            <a:off x="8063756" y="3139321"/>
            <a:ext cx="1080244" cy="37186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2"/>
                </a:solidFill>
              </a:ln>
              <a:solidFill>
                <a:srgbClr val="000000"/>
              </a:solidFill>
              <a:effectLst/>
            </a:endParaRPr>
          </a:p>
        </p:txBody>
      </p:sp>
    </p:spTree>
    <p:extLst>
      <p:ext uri="{BB962C8B-B14F-4D97-AF65-F5344CB8AC3E}">
        <p14:creationId xmlns:p14="http://schemas.microsoft.com/office/powerpoint/2010/main" val="1890077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Plasma Predictions</a:t>
            </a:r>
            <a:endParaRPr lang="en-US" dirty="0"/>
          </a:p>
        </p:txBody>
      </p:sp>
      <p:pic>
        <p:nvPicPr>
          <p:cNvPr id="6" name="Picture 6" descr="comet2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68600" y="964976"/>
            <a:ext cx="6375400" cy="455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77800" y="1295176"/>
            <a:ext cx="2590800" cy="3662541"/>
          </a:xfrm>
          <a:prstGeom prst="rect">
            <a:avLst/>
          </a:prstGeom>
          <a:noFill/>
        </p:spPr>
        <p:txBody>
          <a:bodyPr wrap="square" rtlCol="0">
            <a:spAutoFit/>
          </a:bodyPr>
          <a:lstStyle/>
          <a:p>
            <a:pPr marL="285750" indent="-285750">
              <a:lnSpc>
                <a:spcPct val="80000"/>
              </a:lnSpc>
              <a:spcAft>
                <a:spcPts val="1200"/>
              </a:spcAft>
              <a:buFont typeface="Arial"/>
              <a:buChar char="•"/>
            </a:pPr>
            <a:r>
              <a:rPr lang="en-US" sz="2400"/>
              <a:t>Ionization of escaping atmosphere</a:t>
            </a:r>
          </a:p>
          <a:p>
            <a:pPr marL="285750" indent="-285750">
              <a:lnSpc>
                <a:spcPct val="80000"/>
              </a:lnSpc>
              <a:spcAft>
                <a:spcPts val="1200"/>
              </a:spcAft>
              <a:buFont typeface="Arial"/>
              <a:buChar char="•"/>
            </a:pPr>
            <a:r>
              <a:rPr lang="en-US" sz="2400"/>
              <a:t>Weak solar wind -&gt; Large interaction region</a:t>
            </a:r>
          </a:p>
          <a:p>
            <a:pPr marL="285750" indent="-285750">
              <a:lnSpc>
                <a:spcPct val="80000"/>
              </a:lnSpc>
              <a:spcAft>
                <a:spcPts val="1200"/>
              </a:spcAft>
              <a:buFont typeface="Arial"/>
              <a:buChar char="•"/>
            </a:pPr>
            <a:r>
              <a:rPr lang="en-US" sz="2400"/>
              <a:t>Weak solar magnetic field -&gt; kinetic rather than fluid</a:t>
            </a:r>
          </a:p>
        </p:txBody>
      </p:sp>
      <p:sp>
        <p:nvSpPr>
          <p:cNvPr id="8" name="TextBox 7"/>
          <p:cNvSpPr txBox="1"/>
          <p:nvPr/>
        </p:nvSpPr>
        <p:spPr>
          <a:xfrm>
            <a:off x="88900" y="5645833"/>
            <a:ext cx="8877300" cy="1015663"/>
          </a:xfrm>
          <a:prstGeom prst="rect">
            <a:avLst/>
          </a:prstGeom>
          <a:noFill/>
        </p:spPr>
        <p:txBody>
          <a:bodyPr wrap="square" rtlCol="0">
            <a:spAutoFit/>
          </a:bodyPr>
          <a:lstStyle/>
          <a:p>
            <a:pPr algn="ctr"/>
            <a:r>
              <a:rPr lang="en-US" sz="2000" i="1"/>
              <a:t>Bagenal &amp; McNutt 1989; Kecskemety &amp; Cravens 1993; Bagenal et al. 1997; Sauer 1997; Shevchenko et al. 1997; Ip et al. 2000; Delamere &amp; Bagenal 2004; Harnett et al. 2005; Delamere 2009; Cravens &amp; Strobel 2014; Bagenal et al. 2015</a:t>
            </a:r>
          </a:p>
        </p:txBody>
      </p:sp>
    </p:spTree>
    <p:extLst>
      <p:ext uri="{BB962C8B-B14F-4D97-AF65-F5344CB8AC3E}">
        <p14:creationId xmlns:p14="http://schemas.microsoft.com/office/powerpoint/2010/main" val="2201126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84" y="-71890"/>
            <a:ext cx="9380612" cy="829002"/>
          </a:xfrm>
        </p:spPr>
        <p:txBody>
          <a:bodyPr/>
          <a:lstStyle/>
          <a:p>
            <a:r>
              <a:rPr lang="en-US" dirty="0"/>
              <a:t>SWAP Results</a:t>
            </a:r>
          </a:p>
        </p:txBody>
      </p:sp>
      <p:pic>
        <p:nvPicPr>
          <p:cNvPr id="3" name="Picture 2" descr="Fig 1 - TA009610McC.jpg"/>
          <p:cNvPicPr/>
          <p:nvPr/>
        </p:nvPicPr>
        <p:blipFill rotWithShape="1">
          <a:blip r:embed="rId2" cstate="screen">
            <a:extLst>
              <a:ext uri="{28A0092B-C50C-407E-A947-70E740481C1C}">
                <a14:useLocalDpi xmlns:a14="http://schemas.microsoft.com/office/drawing/2010/main"/>
              </a:ext>
            </a:extLst>
          </a:blip>
          <a:srcRect/>
          <a:stretch/>
        </p:blipFill>
        <p:spPr>
          <a:xfrm>
            <a:off x="13511" y="1011210"/>
            <a:ext cx="7312272" cy="5846790"/>
          </a:xfrm>
          <a:prstGeom prst="rect">
            <a:avLst/>
          </a:prstGeom>
        </p:spPr>
      </p:pic>
      <p:sp>
        <p:nvSpPr>
          <p:cNvPr id="11" name="TextBox 10"/>
          <p:cNvSpPr txBox="1"/>
          <p:nvPr/>
        </p:nvSpPr>
        <p:spPr>
          <a:xfrm>
            <a:off x="7325783" y="1713190"/>
            <a:ext cx="1818217" cy="1569660"/>
          </a:xfrm>
          <a:prstGeom prst="rect">
            <a:avLst/>
          </a:prstGeom>
          <a:noFill/>
        </p:spPr>
        <p:txBody>
          <a:bodyPr wrap="square" rtlCol="0">
            <a:spAutoFit/>
          </a:bodyPr>
          <a:lstStyle/>
          <a:p>
            <a:pPr algn="ctr"/>
            <a:r>
              <a:rPr lang="en-US" sz="3200">
                <a:solidFill>
                  <a:srgbClr val="008000"/>
                </a:solidFill>
              </a:rPr>
              <a:t>Upstream solar wind</a:t>
            </a:r>
          </a:p>
        </p:txBody>
      </p:sp>
      <p:cxnSp>
        <p:nvCxnSpPr>
          <p:cNvPr id="13" name="Straight Arrow Connector 12"/>
          <p:cNvCxnSpPr/>
          <p:nvPr/>
        </p:nvCxnSpPr>
        <p:spPr>
          <a:xfrm flipH="1">
            <a:off x="5842000" y="2576286"/>
            <a:ext cx="1778000" cy="55638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4365664" y="1011210"/>
            <a:ext cx="4533111" cy="5596927"/>
            <a:chOff x="4365664" y="1011210"/>
            <a:chExt cx="4533111" cy="5596927"/>
          </a:xfrm>
        </p:grpSpPr>
        <p:grpSp>
          <p:nvGrpSpPr>
            <p:cNvPr id="9" name="Group 8"/>
            <p:cNvGrpSpPr/>
            <p:nvPr/>
          </p:nvGrpSpPr>
          <p:grpSpPr>
            <a:xfrm>
              <a:off x="4365664" y="1011210"/>
              <a:ext cx="569948" cy="5596927"/>
              <a:chOff x="4365664" y="1011210"/>
              <a:chExt cx="569948" cy="5596927"/>
            </a:xfrm>
          </p:grpSpPr>
          <p:sp>
            <p:nvSpPr>
              <p:cNvPr id="4" name="TextBox 3"/>
              <p:cNvSpPr txBox="1"/>
              <p:nvPr/>
            </p:nvSpPr>
            <p:spPr>
              <a:xfrm>
                <a:off x="4365664" y="4459224"/>
                <a:ext cx="511153" cy="769441"/>
              </a:xfrm>
              <a:prstGeom prst="rect">
                <a:avLst/>
              </a:prstGeom>
              <a:noFill/>
              <a:ln w="57150" cmpd="sng">
                <a:noFill/>
              </a:ln>
            </p:spPr>
            <p:txBody>
              <a:bodyPr wrap="none" rtlCol="0">
                <a:spAutoFit/>
              </a:bodyPr>
              <a:lstStyle/>
              <a:p>
                <a:r>
                  <a:rPr lang="en-US" sz="4400">
                    <a:solidFill>
                      <a:srgbClr val="0000FF"/>
                    </a:solidFill>
                  </a:rPr>
                  <a:t>A</a:t>
                </a:r>
              </a:p>
            </p:txBody>
          </p:sp>
          <p:cxnSp>
            <p:nvCxnSpPr>
              <p:cNvPr id="7" name="Straight Connector 6"/>
              <p:cNvCxnSpPr/>
              <p:nvPr/>
            </p:nvCxnSpPr>
            <p:spPr>
              <a:xfrm>
                <a:off x="4935612" y="1011210"/>
                <a:ext cx="0" cy="5596927"/>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7446735" y="3505117"/>
              <a:ext cx="1452040" cy="1077218"/>
            </a:xfrm>
            <a:prstGeom prst="rect">
              <a:avLst/>
            </a:prstGeom>
            <a:noFill/>
          </p:spPr>
          <p:txBody>
            <a:bodyPr wrap="none" rtlCol="0">
              <a:spAutoFit/>
            </a:bodyPr>
            <a:lstStyle/>
            <a:p>
              <a:r>
                <a:rPr lang="en-US" sz="3200">
                  <a:solidFill>
                    <a:srgbClr val="0000FF"/>
                  </a:solidFill>
                </a:rPr>
                <a:t>A: &lt;1% </a:t>
              </a:r>
            </a:p>
            <a:p>
              <a:r>
                <a:rPr lang="en-US" sz="3200">
                  <a:solidFill>
                    <a:srgbClr val="0000FF"/>
                  </a:solidFill>
                </a:rPr>
                <a:t>slowing</a:t>
              </a:r>
            </a:p>
          </p:txBody>
        </p:sp>
      </p:grpSp>
      <p:grpSp>
        <p:nvGrpSpPr>
          <p:cNvPr id="17" name="Group 16"/>
          <p:cNvGrpSpPr/>
          <p:nvPr/>
        </p:nvGrpSpPr>
        <p:grpSpPr>
          <a:xfrm>
            <a:off x="5435257" y="1011210"/>
            <a:ext cx="3463518" cy="5596927"/>
            <a:chOff x="5435257" y="1011210"/>
            <a:chExt cx="3463518" cy="5596927"/>
          </a:xfrm>
        </p:grpSpPr>
        <p:grpSp>
          <p:nvGrpSpPr>
            <p:cNvPr id="10" name="Group 9"/>
            <p:cNvGrpSpPr/>
            <p:nvPr/>
          </p:nvGrpSpPr>
          <p:grpSpPr>
            <a:xfrm>
              <a:off x="5435257" y="1011210"/>
              <a:ext cx="491591" cy="5596927"/>
              <a:chOff x="5435257" y="1011210"/>
              <a:chExt cx="491591" cy="5596927"/>
            </a:xfrm>
          </p:grpSpPr>
          <p:sp>
            <p:nvSpPr>
              <p:cNvPr id="5" name="TextBox 4"/>
              <p:cNvSpPr txBox="1"/>
              <p:nvPr/>
            </p:nvSpPr>
            <p:spPr>
              <a:xfrm>
                <a:off x="5435257" y="4459224"/>
                <a:ext cx="491591" cy="769441"/>
              </a:xfrm>
              <a:prstGeom prst="rect">
                <a:avLst/>
              </a:prstGeom>
              <a:noFill/>
              <a:ln w="57150" cmpd="sng">
                <a:noFill/>
              </a:ln>
            </p:spPr>
            <p:txBody>
              <a:bodyPr wrap="none" rtlCol="0">
                <a:spAutoFit/>
              </a:bodyPr>
              <a:lstStyle/>
              <a:p>
                <a:r>
                  <a:rPr lang="en-US" sz="4400">
                    <a:solidFill>
                      <a:srgbClr val="0000FF"/>
                    </a:solidFill>
                  </a:rPr>
                  <a:t>B</a:t>
                </a:r>
              </a:p>
            </p:txBody>
          </p:sp>
          <p:cxnSp>
            <p:nvCxnSpPr>
              <p:cNvPr id="8" name="Straight Connector 7"/>
              <p:cNvCxnSpPr/>
              <p:nvPr/>
            </p:nvCxnSpPr>
            <p:spPr>
              <a:xfrm>
                <a:off x="5499573" y="1011210"/>
                <a:ext cx="0" cy="5596927"/>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7446735" y="5258352"/>
              <a:ext cx="1452040" cy="1077218"/>
            </a:xfrm>
            <a:prstGeom prst="rect">
              <a:avLst/>
            </a:prstGeom>
            <a:noFill/>
          </p:spPr>
          <p:txBody>
            <a:bodyPr wrap="none" rtlCol="0">
              <a:spAutoFit/>
            </a:bodyPr>
            <a:lstStyle/>
            <a:p>
              <a:r>
                <a:rPr lang="en-US" sz="3200">
                  <a:solidFill>
                    <a:srgbClr val="0000FF"/>
                  </a:solidFill>
                </a:rPr>
                <a:t>B: 20% </a:t>
              </a:r>
            </a:p>
            <a:p>
              <a:r>
                <a:rPr lang="en-US" sz="3200">
                  <a:solidFill>
                    <a:srgbClr val="0000FF"/>
                  </a:solidFill>
                </a:rPr>
                <a:t>slowing</a:t>
              </a:r>
            </a:p>
          </p:txBody>
        </p:sp>
      </p:grpSp>
      <p:cxnSp>
        <p:nvCxnSpPr>
          <p:cNvPr id="19" name="Straight Arrow Connector 18"/>
          <p:cNvCxnSpPr/>
          <p:nvPr/>
        </p:nvCxnSpPr>
        <p:spPr>
          <a:xfrm flipH="1">
            <a:off x="6210300" y="2728686"/>
            <a:ext cx="1562100" cy="152581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04828" y="659431"/>
            <a:ext cx="9144000" cy="338554"/>
          </a:xfrm>
          <a:prstGeom prst="rect">
            <a:avLst/>
          </a:prstGeom>
          <a:solidFill>
            <a:schemeClr val="bg1"/>
          </a:solidFill>
        </p:spPr>
        <p:txBody>
          <a:bodyPr wrap="square" rtlCol="0">
            <a:spAutoFit/>
          </a:bodyPr>
          <a:lstStyle/>
          <a:p>
            <a:r>
              <a:rPr lang="en-US" sz="1600" dirty="0" err="1" smtClean="0">
                <a:cs typeface="Calibri"/>
              </a:rPr>
              <a:t>Bagenal</a:t>
            </a:r>
            <a:r>
              <a:rPr lang="en-US" sz="1600" dirty="0" smtClean="0">
                <a:cs typeface="Calibri"/>
              </a:rPr>
              <a:t> et al. </a:t>
            </a:r>
            <a:r>
              <a:rPr lang="en-US" sz="1600" dirty="0">
                <a:cs typeface="Calibri"/>
              </a:rPr>
              <a:t>2016. Pluto’s interaction with its space environment. Science 351, </a:t>
            </a:r>
            <a:r>
              <a:rPr lang="en-US" sz="1600" dirty="0" smtClean="0">
                <a:cs typeface="Calibri"/>
              </a:rPr>
              <a:t>aad9045</a:t>
            </a:r>
            <a:endParaRPr lang="en-US" sz="1600" dirty="0">
              <a:latin typeface="Calibri"/>
              <a:cs typeface="Calibri"/>
            </a:endParaRPr>
          </a:p>
        </p:txBody>
      </p:sp>
    </p:spTree>
    <p:extLst>
      <p:ext uri="{BB962C8B-B14F-4D97-AF65-F5344CB8AC3E}">
        <p14:creationId xmlns:p14="http://schemas.microsoft.com/office/powerpoint/2010/main" val="2599219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wHorizonsInteraction5-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2133600"/>
            <a:ext cx="9144000" cy="3990109"/>
          </a:xfrm>
          <a:prstGeom prst="rect">
            <a:avLst/>
          </a:prstGeom>
        </p:spPr>
      </p:pic>
      <p:sp>
        <p:nvSpPr>
          <p:cNvPr id="2" name="Title 1"/>
          <p:cNvSpPr>
            <a:spLocks noGrp="1"/>
          </p:cNvSpPr>
          <p:nvPr>
            <p:ph type="title"/>
          </p:nvPr>
        </p:nvSpPr>
        <p:spPr/>
        <p:txBody>
          <a:bodyPr/>
          <a:lstStyle/>
          <a:p>
            <a:r>
              <a:rPr lang="en-US"/>
              <a:t>Interaction Geometry</a:t>
            </a:r>
          </a:p>
        </p:txBody>
      </p:sp>
      <p:cxnSp>
        <p:nvCxnSpPr>
          <p:cNvPr id="8" name="Straight Arrow Connector 7"/>
          <p:cNvCxnSpPr/>
          <p:nvPr/>
        </p:nvCxnSpPr>
        <p:spPr>
          <a:xfrm>
            <a:off x="264924" y="1866900"/>
            <a:ext cx="0" cy="3937000"/>
          </a:xfrm>
          <a:prstGeom prst="straightConnector1">
            <a:avLst/>
          </a:prstGeom>
          <a:ln>
            <a:solidFill>
              <a:srgbClr val="008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51512" y="2641600"/>
            <a:ext cx="0" cy="3937000"/>
          </a:xfrm>
          <a:prstGeom prst="straightConnector1">
            <a:avLst/>
          </a:prstGeom>
          <a:ln>
            <a:solidFill>
              <a:srgbClr val="742AB0"/>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00712" y="6393934"/>
            <a:ext cx="717226" cy="369332"/>
          </a:xfrm>
          <a:prstGeom prst="rect">
            <a:avLst/>
          </a:prstGeom>
          <a:noFill/>
        </p:spPr>
        <p:txBody>
          <a:bodyPr wrap="none" rtlCol="0">
            <a:spAutoFit/>
          </a:bodyPr>
          <a:lstStyle/>
          <a:p>
            <a:r>
              <a:rPr lang="en-US">
                <a:solidFill>
                  <a:srgbClr val="742AB0"/>
                </a:solidFill>
              </a:rPr>
              <a:t>Z-axis</a:t>
            </a:r>
          </a:p>
        </p:txBody>
      </p:sp>
      <p:sp>
        <p:nvSpPr>
          <p:cNvPr id="11" name="TextBox 10"/>
          <p:cNvSpPr txBox="1"/>
          <p:nvPr/>
        </p:nvSpPr>
        <p:spPr>
          <a:xfrm>
            <a:off x="94663" y="1453634"/>
            <a:ext cx="723275" cy="369332"/>
          </a:xfrm>
          <a:prstGeom prst="rect">
            <a:avLst/>
          </a:prstGeom>
          <a:noFill/>
        </p:spPr>
        <p:txBody>
          <a:bodyPr wrap="none" rtlCol="0">
            <a:spAutoFit/>
          </a:bodyPr>
          <a:lstStyle/>
          <a:p>
            <a:r>
              <a:rPr lang="en-US">
                <a:solidFill>
                  <a:srgbClr val="008000"/>
                </a:solidFill>
              </a:rPr>
              <a:t>Y-axis</a:t>
            </a:r>
          </a:p>
        </p:txBody>
      </p:sp>
      <p:cxnSp>
        <p:nvCxnSpPr>
          <p:cNvPr id="13" name="Straight Arrow Connector 12"/>
          <p:cNvCxnSpPr/>
          <p:nvPr/>
        </p:nvCxnSpPr>
        <p:spPr>
          <a:xfrm>
            <a:off x="3276600" y="6578600"/>
            <a:ext cx="389890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168131" y="6355834"/>
            <a:ext cx="2071225" cy="369332"/>
          </a:xfrm>
          <a:prstGeom prst="rect">
            <a:avLst/>
          </a:prstGeom>
          <a:noFill/>
        </p:spPr>
        <p:txBody>
          <a:bodyPr wrap="none" rtlCol="0">
            <a:spAutoFit/>
          </a:bodyPr>
          <a:lstStyle/>
          <a:p>
            <a:r>
              <a:rPr lang="en-US"/>
              <a:t>X-axis way from Sun</a:t>
            </a:r>
          </a:p>
        </p:txBody>
      </p:sp>
      <p:grpSp>
        <p:nvGrpSpPr>
          <p:cNvPr id="4" name="Group 3"/>
          <p:cNvGrpSpPr/>
          <p:nvPr/>
        </p:nvGrpSpPr>
        <p:grpSpPr>
          <a:xfrm>
            <a:off x="5109418" y="926388"/>
            <a:ext cx="3820727" cy="1136846"/>
            <a:chOff x="5109418" y="926388"/>
            <a:chExt cx="3820727" cy="1136846"/>
          </a:xfrm>
        </p:grpSpPr>
        <p:sp>
          <p:nvSpPr>
            <p:cNvPr id="15" name="TextBox 14"/>
            <p:cNvSpPr txBox="1"/>
            <p:nvPr/>
          </p:nvSpPr>
          <p:spPr>
            <a:xfrm>
              <a:off x="5109418" y="926388"/>
              <a:ext cx="3820727" cy="830997"/>
            </a:xfrm>
            <a:prstGeom prst="rect">
              <a:avLst/>
            </a:prstGeom>
            <a:noFill/>
          </p:spPr>
          <p:txBody>
            <a:bodyPr wrap="none" rtlCol="0">
              <a:spAutoFit/>
            </a:bodyPr>
            <a:lstStyle/>
            <a:p>
              <a:r>
                <a:rPr lang="en-US" sz="2400"/>
                <a:t> </a:t>
              </a:r>
            </a:p>
            <a:p>
              <a:r>
                <a:rPr lang="en-US" sz="2400"/>
                <a:t>A: &lt; 1% slowing of solar wind</a:t>
              </a:r>
            </a:p>
          </p:txBody>
        </p:sp>
        <p:sp>
          <p:nvSpPr>
            <p:cNvPr id="17" name="TextBox 16"/>
            <p:cNvSpPr txBox="1"/>
            <p:nvPr/>
          </p:nvSpPr>
          <p:spPr>
            <a:xfrm>
              <a:off x="5123463" y="1601569"/>
              <a:ext cx="3743182" cy="461665"/>
            </a:xfrm>
            <a:prstGeom prst="rect">
              <a:avLst/>
            </a:prstGeom>
            <a:noFill/>
          </p:spPr>
          <p:txBody>
            <a:bodyPr wrap="none" rtlCol="0">
              <a:spAutoFit/>
            </a:bodyPr>
            <a:lstStyle/>
            <a:p>
              <a:r>
                <a:rPr lang="en-US" sz="2400"/>
                <a:t>B: 20% slowing of solar wind</a:t>
              </a:r>
            </a:p>
          </p:txBody>
        </p:sp>
      </p:grpSp>
      <p:grpSp>
        <p:nvGrpSpPr>
          <p:cNvPr id="5" name="Group 4"/>
          <p:cNvGrpSpPr/>
          <p:nvPr/>
        </p:nvGrpSpPr>
        <p:grpSpPr>
          <a:xfrm>
            <a:off x="1816100" y="1194137"/>
            <a:ext cx="3124200" cy="1879263"/>
            <a:chOff x="1816100" y="1194137"/>
            <a:chExt cx="3124200" cy="1879263"/>
          </a:xfrm>
        </p:grpSpPr>
        <p:sp>
          <p:nvSpPr>
            <p:cNvPr id="16" name="TextBox 15"/>
            <p:cNvSpPr txBox="1"/>
            <p:nvPr/>
          </p:nvSpPr>
          <p:spPr>
            <a:xfrm>
              <a:off x="1816100" y="1194137"/>
              <a:ext cx="3124200" cy="830997"/>
            </a:xfrm>
            <a:prstGeom prst="rect">
              <a:avLst/>
            </a:prstGeom>
            <a:noFill/>
          </p:spPr>
          <p:txBody>
            <a:bodyPr wrap="square" rtlCol="0">
              <a:spAutoFit/>
            </a:bodyPr>
            <a:lstStyle/>
            <a:p>
              <a:r>
                <a:rPr lang="en-US" sz="2400">
                  <a:solidFill>
                    <a:schemeClr val="tx1">
                      <a:lumMod val="65000"/>
                      <a:lumOff val="35000"/>
                    </a:schemeClr>
                  </a:solidFill>
                </a:rPr>
                <a:t>SWAP &amp; PEPSSI pointed away from solar wind</a:t>
              </a:r>
            </a:p>
          </p:txBody>
        </p:sp>
        <p:cxnSp>
          <p:nvCxnSpPr>
            <p:cNvPr id="20" name="Straight Arrow Connector 19"/>
            <p:cNvCxnSpPr/>
            <p:nvPr/>
          </p:nvCxnSpPr>
          <p:spPr>
            <a:xfrm flipH="1">
              <a:off x="2717800" y="2025134"/>
              <a:ext cx="177800" cy="1048266"/>
            </a:xfrm>
            <a:prstGeom prst="straightConnector1">
              <a:avLst/>
            </a:prstGeom>
            <a:ln>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rot="859368">
            <a:off x="2885913" y="5124415"/>
            <a:ext cx="3480440" cy="461665"/>
          </a:xfrm>
          <a:prstGeom prst="rect">
            <a:avLst/>
          </a:prstGeom>
          <a:noFill/>
        </p:spPr>
        <p:txBody>
          <a:bodyPr wrap="none" rtlCol="0">
            <a:spAutoFit/>
          </a:bodyPr>
          <a:lstStyle/>
          <a:p>
            <a:r>
              <a:rPr lang="en-US" sz="2400"/>
              <a:t>Shape for Mach ~40 shock</a:t>
            </a:r>
          </a:p>
        </p:txBody>
      </p:sp>
      <p:sp>
        <p:nvSpPr>
          <p:cNvPr id="18" name="TextBox 17"/>
          <p:cNvSpPr txBox="1"/>
          <p:nvPr/>
        </p:nvSpPr>
        <p:spPr>
          <a:xfrm>
            <a:off x="104828" y="659431"/>
            <a:ext cx="9144000" cy="338554"/>
          </a:xfrm>
          <a:prstGeom prst="rect">
            <a:avLst/>
          </a:prstGeom>
          <a:solidFill>
            <a:schemeClr val="bg1"/>
          </a:solidFill>
        </p:spPr>
        <p:txBody>
          <a:bodyPr wrap="square" rtlCol="0">
            <a:spAutoFit/>
          </a:bodyPr>
          <a:lstStyle/>
          <a:p>
            <a:r>
              <a:rPr lang="en-US" sz="1600" dirty="0" err="1" smtClean="0">
                <a:cs typeface="Calibri"/>
              </a:rPr>
              <a:t>Bagenal</a:t>
            </a:r>
            <a:r>
              <a:rPr lang="en-US" sz="1600" dirty="0" smtClean="0">
                <a:cs typeface="Calibri"/>
              </a:rPr>
              <a:t> et al. </a:t>
            </a:r>
            <a:r>
              <a:rPr lang="en-US" sz="1600" dirty="0">
                <a:cs typeface="Calibri"/>
              </a:rPr>
              <a:t>2016. Pluto’s interaction with its space environment. Science 351, </a:t>
            </a:r>
            <a:r>
              <a:rPr lang="en-US" sz="1600" dirty="0" smtClean="0">
                <a:cs typeface="Calibri"/>
              </a:rPr>
              <a:t>aad9045</a:t>
            </a:r>
            <a:endParaRPr lang="en-US" sz="1600" dirty="0">
              <a:latin typeface="Calibri"/>
              <a:cs typeface="Calibri"/>
            </a:endParaRPr>
          </a:p>
        </p:txBody>
      </p:sp>
    </p:spTree>
    <p:extLst>
      <p:ext uri="{BB962C8B-B14F-4D97-AF65-F5344CB8AC3E}">
        <p14:creationId xmlns:p14="http://schemas.microsoft.com/office/powerpoint/2010/main" val="3876832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Pluto &amp; Mars</a:t>
            </a:r>
          </a:p>
        </p:txBody>
      </p:sp>
      <p:grpSp>
        <p:nvGrpSpPr>
          <p:cNvPr id="17" name="Group 16"/>
          <p:cNvGrpSpPr/>
          <p:nvPr/>
        </p:nvGrpSpPr>
        <p:grpSpPr>
          <a:xfrm>
            <a:off x="4165600" y="964488"/>
            <a:ext cx="4908942" cy="2923708"/>
            <a:chOff x="4165600" y="3872187"/>
            <a:chExt cx="4908942" cy="2923708"/>
          </a:xfrm>
        </p:grpSpPr>
        <p:pic>
          <p:nvPicPr>
            <p:cNvPr id="7" name="Picture 6" descr="Screen Shot 2015-11-07 at 11.49.50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5600" y="3872187"/>
              <a:ext cx="4908942" cy="2923708"/>
            </a:xfrm>
            <a:prstGeom prst="rect">
              <a:avLst/>
            </a:prstGeom>
          </p:spPr>
        </p:pic>
        <p:sp>
          <p:nvSpPr>
            <p:cNvPr id="13" name="Donut 12"/>
            <p:cNvSpPr/>
            <p:nvPr/>
          </p:nvSpPr>
          <p:spPr>
            <a:xfrm>
              <a:off x="5994400" y="4584700"/>
              <a:ext cx="1498600" cy="1498600"/>
            </a:xfrm>
            <a:prstGeom prst="donut">
              <a:avLst>
                <a:gd name="adj" fmla="val 9348"/>
              </a:avLst>
            </a:prstGeom>
            <a:solidFill>
              <a:srgbClr val="CCFFCC">
                <a:alpha val="5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772400" y="4100293"/>
              <a:ext cx="1142034" cy="646331"/>
            </a:xfrm>
            <a:prstGeom prst="rect">
              <a:avLst/>
            </a:prstGeom>
            <a:noFill/>
          </p:spPr>
          <p:txBody>
            <a:bodyPr wrap="none" rtlCol="0">
              <a:spAutoFit/>
            </a:bodyPr>
            <a:lstStyle/>
            <a:p>
              <a:r>
                <a:rPr lang="en-US" sz="3600">
                  <a:solidFill>
                    <a:srgbClr val="FF0000"/>
                  </a:solidFill>
                </a:rPr>
                <a:t>Mars</a:t>
              </a:r>
            </a:p>
          </p:txBody>
        </p:sp>
      </p:grpSp>
      <p:grpSp>
        <p:nvGrpSpPr>
          <p:cNvPr id="18" name="Group 17"/>
          <p:cNvGrpSpPr/>
          <p:nvPr/>
        </p:nvGrpSpPr>
        <p:grpSpPr>
          <a:xfrm>
            <a:off x="4165600" y="3922987"/>
            <a:ext cx="4908942" cy="2923708"/>
            <a:chOff x="4165600" y="999279"/>
            <a:chExt cx="4908942" cy="2923708"/>
          </a:xfrm>
        </p:grpSpPr>
        <p:pic>
          <p:nvPicPr>
            <p:cNvPr id="8" name="Picture 7" descr="Screen Shot 2015-11-07 at 11.49.50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5600" y="999279"/>
              <a:ext cx="4908942" cy="2923708"/>
            </a:xfrm>
            <a:prstGeom prst="rect">
              <a:avLst/>
            </a:prstGeom>
          </p:spPr>
        </p:pic>
        <p:sp>
          <p:nvSpPr>
            <p:cNvPr id="5" name="Oval 4"/>
            <p:cNvSpPr/>
            <p:nvPr/>
          </p:nvSpPr>
          <p:spPr>
            <a:xfrm>
              <a:off x="6130925" y="1876424"/>
              <a:ext cx="1149350" cy="1146175"/>
            </a:xfrm>
            <a:prstGeom prst="ellipse">
              <a:avLst/>
            </a:prstGeom>
            <a:solidFill>
              <a:srgbClr val="8267B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620000" y="1191993"/>
              <a:ext cx="1169761" cy="646331"/>
            </a:xfrm>
            <a:prstGeom prst="rect">
              <a:avLst/>
            </a:prstGeom>
            <a:noFill/>
          </p:spPr>
          <p:txBody>
            <a:bodyPr wrap="none" rtlCol="0">
              <a:spAutoFit/>
            </a:bodyPr>
            <a:lstStyle/>
            <a:p>
              <a:r>
                <a:rPr lang="en-US" sz="3600">
                  <a:solidFill>
                    <a:srgbClr val="FF0000"/>
                  </a:solidFill>
                </a:rPr>
                <a:t>Pluto</a:t>
              </a:r>
            </a:p>
          </p:txBody>
        </p:sp>
        <p:sp>
          <p:nvSpPr>
            <p:cNvPr id="16" name="TextBox 15"/>
            <p:cNvSpPr txBox="1"/>
            <p:nvPr/>
          </p:nvSpPr>
          <p:spPr>
            <a:xfrm>
              <a:off x="7038803" y="2619375"/>
              <a:ext cx="1213193" cy="461665"/>
            </a:xfrm>
            <a:prstGeom prst="rect">
              <a:avLst/>
            </a:prstGeom>
            <a:noFill/>
          </p:spPr>
          <p:txBody>
            <a:bodyPr wrap="none" rtlCol="0">
              <a:spAutoFit/>
            </a:bodyPr>
            <a:lstStyle/>
            <a:p>
              <a:r>
                <a:rPr lang="en-US" sz="2400">
                  <a:solidFill>
                    <a:srgbClr val="D0C0FF"/>
                  </a:solidFill>
                </a:rPr>
                <a:t>Exobase</a:t>
              </a:r>
            </a:p>
          </p:txBody>
        </p:sp>
      </p:grpSp>
      <p:sp>
        <p:nvSpPr>
          <p:cNvPr id="19" name="TextBox 18"/>
          <p:cNvSpPr txBox="1"/>
          <p:nvPr/>
        </p:nvSpPr>
        <p:spPr>
          <a:xfrm>
            <a:off x="0" y="1056070"/>
            <a:ext cx="4064001" cy="2277547"/>
          </a:xfrm>
          <a:prstGeom prst="rect">
            <a:avLst/>
          </a:prstGeom>
          <a:noFill/>
        </p:spPr>
        <p:txBody>
          <a:bodyPr wrap="square" rtlCol="0">
            <a:spAutoFit/>
          </a:bodyPr>
          <a:lstStyle/>
          <a:p>
            <a:pPr>
              <a:spcAft>
                <a:spcPts val="1200"/>
              </a:spcAft>
            </a:pPr>
            <a:r>
              <a:rPr lang="en-US" sz="2400" b="1"/>
              <a:t>MAVEN at Mars:</a:t>
            </a:r>
          </a:p>
          <a:p>
            <a:pPr marL="285750" indent="-285750">
              <a:spcAft>
                <a:spcPts val="1200"/>
              </a:spcAft>
              <a:buFont typeface="Arial"/>
              <a:buChar char="•"/>
            </a:pPr>
            <a:r>
              <a:rPr lang="en-US" sz="2400"/>
              <a:t>Solar wind interaction with ionosphere</a:t>
            </a:r>
          </a:p>
          <a:p>
            <a:pPr marL="285750" indent="-285750">
              <a:spcAft>
                <a:spcPts val="1200"/>
              </a:spcAft>
              <a:buFont typeface="Arial"/>
              <a:buChar char="•"/>
            </a:pPr>
            <a:r>
              <a:rPr lang="en-US" sz="2400"/>
              <a:t>~10</a:t>
            </a:r>
            <a:r>
              <a:rPr lang="en-US" sz="2400" baseline="30000"/>
              <a:t>25</a:t>
            </a:r>
            <a:r>
              <a:rPr lang="en-US" sz="2400"/>
              <a:t> molecules s</a:t>
            </a:r>
            <a:r>
              <a:rPr lang="en-US" sz="2400" baseline="30000"/>
              <a:t>-1</a:t>
            </a:r>
            <a:endParaRPr lang="en-US" sz="2400"/>
          </a:p>
          <a:p>
            <a:pPr>
              <a:spcAft>
                <a:spcPts val="1200"/>
              </a:spcAft>
            </a:pPr>
            <a:endParaRPr lang="en-US" sz="2400" baseline="30000"/>
          </a:p>
        </p:txBody>
      </p:sp>
      <p:sp>
        <p:nvSpPr>
          <p:cNvPr id="33" name="TextBox 32"/>
          <p:cNvSpPr txBox="1"/>
          <p:nvPr/>
        </p:nvSpPr>
        <p:spPr>
          <a:xfrm>
            <a:off x="0" y="3153376"/>
            <a:ext cx="4165600" cy="3693319"/>
          </a:xfrm>
          <a:prstGeom prst="rect">
            <a:avLst/>
          </a:prstGeom>
          <a:noFill/>
        </p:spPr>
        <p:txBody>
          <a:bodyPr wrap="square" rtlCol="0">
            <a:spAutoFit/>
          </a:bodyPr>
          <a:lstStyle/>
          <a:p>
            <a:pPr>
              <a:spcAft>
                <a:spcPts val="1200"/>
              </a:spcAft>
            </a:pPr>
            <a:r>
              <a:rPr lang="en-US" sz="2400" b="1" dirty="0"/>
              <a:t>New Horizons at Pluto:</a:t>
            </a:r>
          </a:p>
          <a:p>
            <a:pPr marL="285750" indent="-285750">
              <a:spcAft>
                <a:spcPts val="1200"/>
              </a:spcAft>
              <a:buFont typeface="Arial"/>
              <a:buChar char="•"/>
            </a:pPr>
            <a:r>
              <a:rPr lang="en-US" sz="2400" dirty="0"/>
              <a:t>500 weaker solar wind</a:t>
            </a:r>
          </a:p>
          <a:p>
            <a:pPr marL="285750" indent="-285750">
              <a:spcAft>
                <a:spcPts val="1200"/>
              </a:spcAft>
              <a:buFont typeface="Arial"/>
              <a:buChar char="•"/>
            </a:pPr>
            <a:r>
              <a:rPr lang="en-US" sz="2400" dirty="0"/>
              <a:t>Solar wind interaction with ionosphere or </a:t>
            </a:r>
          </a:p>
          <a:p>
            <a:pPr marL="285750" indent="-285750">
              <a:spcAft>
                <a:spcPts val="1200"/>
              </a:spcAft>
              <a:buFont typeface="Arial"/>
              <a:buChar char="•"/>
            </a:pPr>
            <a:r>
              <a:rPr lang="en-US" sz="2400" dirty="0"/>
              <a:t>~6 x 10</a:t>
            </a:r>
            <a:r>
              <a:rPr lang="en-US" sz="2400" baseline="30000" dirty="0"/>
              <a:t>25</a:t>
            </a:r>
            <a:r>
              <a:rPr lang="en-US" sz="2400" dirty="0"/>
              <a:t> molecules s</a:t>
            </a:r>
            <a:r>
              <a:rPr lang="en-US" sz="2400" baseline="30000" dirty="0"/>
              <a:t>-1</a:t>
            </a:r>
            <a:endParaRPr lang="en-US" sz="2400" dirty="0"/>
          </a:p>
          <a:p>
            <a:pPr marL="285750" indent="-285750">
              <a:spcAft>
                <a:spcPts val="1200"/>
              </a:spcAft>
              <a:buFont typeface="Arial"/>
              <a:buChar char="•"/>
            </a:pPr>
            <a:r>
              <a:rPr lang="en-US" sz="2400" dirty="0"/>
              <a:t>Weaker gravity -&gt; extended atmosphere</a:t>
            </a:r>
          </a:p>
          <a:p>
            <a:pPr>
              <a:spcAft>
                <a:spcPts val="1200"/>
              </a:spcAft>
            </a:pPr>
            <a:r>
              <a:rPr lang="en-US" sz="2400" baseline="30000" dirty="0"/>
              <a:t> </a:t>
            </a:r>
          </a:p>
        </p:txBody>
      </p:sp>
      <p:sp>
        <p:nvSpPr>
          <p:cNvPr id="3" name="Oval 2"/>
          <p:cNvSpPr/>
          <p:nvPr/>
        </p:nvSpPr>
        <p:spPr>
          <a:xfrm>
            <a:off x="6480175" y="5156434"/>
            <a:ext cx="466725" cy="456732"/>
          </a:xfrm>
          <a:prstGeom prst="ellipse">
            <a:avLst/>
          </a:prstGeom>
          <a:gradFill>
            <a:gsLst>
              <a:gs pos="24000">
                <a:schemeClr val="tx1"/>
              </a:gs>
              <a:gs pos="100000">
                <a:schemeClr val="bg1">
                  <a:lumMod val="85000"/>
                </a:schemeClr>
              </a:gs>
            </a:gsLst>
            <a:lin ang="11280000" scaled="0"/>
          </a:gradFill>
          <a:ln>
            <a:noFill/>
          </a:ln>
          <a:effectLst>
            <a:outerShdw blurRad="40000" dist="23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104828" y="659431"/>
            <a:ext cx="9144000" cy="338554"/>
          </a:xfrm>
          <a:prstGeom prst="rect">
            <a:avLst/>
          </a:prstGeom>
          <a:solidFill>
            <a:schemeClr val="bg1"/>
          </a:solidFill>
        </p:spPr>
        <p:txBody>
          <a:bodyPr wrap="square" rtlCol="0">
            <a:spAutoFit/>
          </a:bodyPr>
          <a:lstStyle/>
          <a:p>
            <a:r>
              <a:rPr lang="en-US" sz="1600" dirty="0" err="1" smtClean="0">
                <a:cs typeface="Calibri"/>
              </a:rPr>
              <a:t>Bagenal</a:t>
            </a:r>
            <a:r>
              <a:rPr lang="en-US" sz="1600" dirty="0" smtClean="0">
                <a:cs typeface="Calibri"/>
              </a:rPr>
              <a:t> et al. </a:t>
            </a:r>
            <a:r>
              <a:rPr lang="en-US" sz="1600" dirty="0">
                <a:cs typeface="Calibri"/>
              </a:rPr>
              <a:t>2016. Pluto’s interaction with its space environment. Science 351, </a:t>
            </a:r>
            <a:r>
              <a:rPr lang="en-US" sz="1600" dirty="0" smtClean="0">
                <a:cs typeface="Calibri"/>
              </a:rPr>
              <a:t>aad9045</a:t>
            </a:r>
            <a:endParaRPr lang="en-US" sz="1600" dirty="0">
              <a:latin typeface="Calibri"/>
              <a:cs typeface="Calibri"/>
            </a:endParaRPr>
          </a:p>
        </p:txBody>
      </p:sp>
    </p:spTree>
    <p:extLst>
      <p:ext uri="{BB962C8B-B14F-4D97-AF65-F5344CB8AC3E}">
        <p14:creationId xmlns:p14="http://schemas.microsoft.com/office/powerpoint/2010/main" val="3364581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41106.jpg"/>
          <p:cNvPicPr>
            <a:picLocks noChangeAspect="1"/>
          </p:cNvPicPr>
          <p:nvPr/>
        </p:nvPicPr>
        <p:blipFill rotWithShape="1">
          <a:blip r:embed="rId2">
            <a:extLst>
              <a:ext uri="{28A0092B-C50C-407E-A947-70E740481C1C}">
                <a14:useLocalDpi xmlns:a14="http://schemas.microsoft.com/office/drawing/2010/main" val="0"/>
              </a:ext>
            </a:extLst>
          </a:blip>
          <a:srcRect l="17381" r="21031"/>
          <a:stretch/>
        </p:blipFill>
        <p:spPr>
          <a:xfrm>
            <a:off x="1643530" y="0"/>
            <a:ext cx="7500470" cy="6667744"/>
          </a:xfrm>
          <a:prstGeom prst="rect">
            <a:avLst/>
          </a:prstGeom>
        </p:spPr>
      </p:pic>
      <p:sp>
        <p:nvSpPr>
          <p:cNvPr id="4" name="Title 3"/>
          <p:cNvSpPr>
            <a:spLocks noGrp="1"/>
          </p:cNvSpPr>
          <p:nvPr>
            <p:ph type="title"/>
          </p:nvPr>
        </p:nvSpPr>
        <p:spPr>
          <a:xfrm>
            <a:off x="188258" y="65462"/>
            <a:ext cx="3053977" cy="2160773"/>
          </a:xfrm>
          <a:ln>
            <a:noFill/>
          </a:ln>
        </p:spPr>
        <p:txBody>
          <a:bodyPr/>
          <a:lstStyle/>
          <a:p>
            <a:pPr algn="l"/>
            <a:r>
              <a:rPr lang="en-US" dirty="0" smtClean="0"/>
              <a:t>Pluto's Neutral Atmosphere</a:t>
            </a:r>
            <a:endParaRPr lang="en-US" dirty="0"/>
          </a:p>
        </p:txBody>
      </p:sp>
      <p:sp>
        <p:nvSpPr>
          <p:cNvPr id="6" name="TextBox 5"/>
          <p:cNvSpPr txBox="1"/>
          <p:nvPr/>
        </p:nvSpPr>
        <p:spPr>
          <a:xfrm>
            <a:off x="0" y="6193641"/>
            <a:ext cx="9144000" cy="584776"/>
          </a:xfrm>
          <a:prstGeom prst="rect">
            <a:avLst/>
          </a:prstGeom>
          <a:solidFill>
            <a:schemeClr val="bg1"/>
          </a:solidFill>
        </p:spPr>
        <p:txBody>
          <a:bodyPr wrap="square" rtlCol="0">
            <a:spAutoFit/>
          </a:bodyPr>
          <a:lstStyle/>
          <a:p>
            <a:r>
              <a:rPr lang="en-US" sz="1600" dirty="0" smtClean="0">
                <a:latin typeface="Calibri"/>
                <a:cs typeface="Calibri"/>
              </a:rPr>
              <a:t>Gladstone et al. 2016  </a:t>
            </a:r>
            <a:r>
              <a:rPr lang="en-US" sz="1600" dirty="0">
                <a:latin typeface="Calibri"/>
                <a:cs typeface="Calibri"/>
              </a:rPr>
              <a:t>The atmosphere of Pluto as </a:t>
            </a:r>
            <a:r>
              <a:rPr lang="en-US" sz="1600" dirty="0" smtClean="0">
                <a:latin typeface="Calibri"/>
                <a:cs typeface="Calibri"/>
              </a:rPr>
              <a:t>observed </a:t>
            </a:r>
            <a:r>
              <a:rPr lang="en-US" sz="1600" dirty="0">
                <a:latin typeface="Calibri"/>
                <a:cs typeface="Calibri"/>
              </a:rPr>
              <a:t>by New Horizons. Science 351, aad8866</a:t>
            </a:r>
            <a:endParaRPr lang="en-US" sz="1600" dirty="0" smtClean="0">
              <a:latin typeface="Calibri"/>
              <a:cs typeface="Calibri"/>
            </a:endParaRPr>
          </a:p>
          <a:p>
            <a:r>
              <a:rPr lang="en-US" sz="1600" dirty="0" smtClean="0">
                <a:latin typeface="Calibri"/>
                <a:cs typeface="Calibri"/>
              </a:rPr>
              <a:t>Summers et al. 2016, LPSC, March 28, 2016</a:t>
            </a:r>
            <a:endParaRPr lang="en-US" sz="1600" dirty="0">
              <a:latin typeface="Calibri"/>
              <a:cs typeface="Calibri"/>
            </a:endParaRPr>
          </a:p>
        </p:txBody>
      </p:sp>
    </p:spTree>
    <p:extLst>
      <p:ext uri="{BB962C8B-B14F-4D97-AF65-F5344CB8AC3E}">
        <p14:creationId xmlns:p14="http://schemas.microsoft.com/office/powerpoint/2010/main" val="2894149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p:spPr>
        <p:txBody>
          <a:bodyPr/>
          <a:lstStyle/>
          <a:p>
            <a:r>
              <a:rPr lang="en-US" dirty="0" smtClean="0"/>
              <a:t>Pluto’s Lower Atmosphere</a:t>
            </a:r>
            <a:endParaRPr lang="en-US" dirty="0"/>
          </a:p>
        </p:txBody>
      </p:sp>
      <p:sp>
        <p:nvSpPr>
          <p:cNvPr id="10" name="TextBox 9"/>
          <p:cNvSpPr txBox="1"/>
          <p:nvPr/>
        </p:nvSpPr>
        <p:spPr>
          <a:xfrm rot="16200000">
            <a:off x="247930" y="2326640"/>
            <a:ext cx="1335622" cy="369332"/>
          </a:xfrm>
          <a:prstGeom prst="rect">
            <a:avLst/>
          </a:prstGeom>
          <a:noFill/>
        </p:spPr>
        <p:txBody>
          <a:bodyPr wrap="none" rtlCol="0">
            <a:spAutoFit/>
          </a:bodyPr>
          <a:lstStyle/>
          <a:p>
            <a:r>
              <a:rPr lang="en-US" dirty="0" smtClean="0">
                <a:solidFill>
                  <a:schemeClr val="bg1"/>
                </a:solidFill>
              </a:rPr>
              <a:t>Altitude, km</a:t>
            </a:r>
            <a:endParaRPr lang="en-US" dirty="0">
              <a:solidFill>
                <a:schemeClr val="bg1"/>
              </a:solidFill>
            </a:endParaRPr>
          </a:p>
        </p:txBody>
      </p:sp>
      <p:pic>
        <p:nvPicPr>
          <p:cNvPr id="12" name="Picture 11" descr="REX_profilesv2-02.png"/>
          <p:cNvPicPr>
            <a:picLocks noChangeAspect="1"/>
          </p:cNvPicPr>
          <p:nvPr/>
        </p:nvPicPr>
        <p:blipFill rotWithShape="1">
          <a:blip r:embed="rId3" cstate="email">
            <a:extLst>
              <a:ext uri="{28A0092B-C50C-407E-A947-70E740481C1C}">
                <a14:useLocalDpi xmlns:a14="http://schemas.microsoft.com/office/drawing/2010/main" val="0"/>
              </a:ext>
            </a:extLst>
          </a:blip>
          <a:srcRect l="615" t="17315" r="45556" b="12593"/>
          <a:stretch/>
        </p:blipFill>
        <p:spPr>
          <a:xfrm>
            <a:off x="5427" y="2051100"/>
            <a:ext cx="4922173" cy="4806884"/>
          </a:xfrm>
          <a:prstGeom prst="rect">
            <a:avLst/>
          </a:prstGeom>
        </p:spPr>
      </p:pic>
      <p:pic>
        <p:nvPicPr>
          <p:cNvPr id="14" name="Picture 13" descr="Singer_Map_Pluto_Simp_DPS-01.png"/>
          <p:cNvPicPr>
            <a:picLocks noChangeAspect="1"/>
          </p:cNvPicPr>
          <p:nvPr/>
        </p:nvPicPr>
        <p:blipFill rotWithShape="1">
          <a:blip r:embed="rId4" cstate="email">
            <a:extLst>
              <a:ext uri="{28A0092B-C50C-407E-A947-70E740481C1C}">
                <a14:useLocalDpi xmlns:a14="http://schemas.microsoft.com/office/drawing/2010/main" val="0"/>
              </a:ext>
            </a:extLst>
          </a:blip>
          <a:srcRect l="5000" t="17316" r="5000" b="17531"/>
          <a:stretch/>
        </p:blipFill>
        <p:spPr>
          <a:xfrm>
            <a:off x="3776130" y="1052051"/>
            <a:ext cx="5359400" cy="2909858"/>
          </a:xfrm>
          <a:prstGeom prst="rect">
            <a:avLst/>
          </a:prstGeom>
        </p:spPr>
      </p:pic>
      <p:sp>
        <p:nvSpPr>
          <p:cNvPr id="6" name="TextBox 5"/>
          <p:cNvSpPr txBox="1"/>
          <p:nvPr/>
        </p:nvSpPr>
        <p:spPr>
          <a:xfrm>
            <a:off x="5048250" y="4296833"/>
            <a:ext cx="3873500" cy="984885"/>
          </a:xfrm>
          <a:prstGeom prst="rect">
            <a:avLst/>
          </a:prstGeom>
          <a:noFill/>
        </p:spPr>
        <p:txBody>
          <a:bodyPr wrap="square" rtlCol="0">
            <a:spAutoFit/>
          </a:bodyPr>
          <a:lstStyle/>
          <a:p>
            <a:r>
              <a:rPr lang="en-US" sz="2000" dirty="0" smtClean="0">
                <a:latin typeface="Arial"/>
                <a:cs typeface="Arial"/>
              </a:rPr>
              <a:t>Different temperatures at entry and exit </a:t>
            </a:r>
            <a:r>
              <a:rPr lang="en-US" sz="2000" dirty="0" err="1" smtClean="0">
                <a:latin typeface="Arial"/>
                <a:cs typeface="Arial"/>
              </a:rPr>
              <a:t>occultations</a:t>
            </a:r>
            <a:endParaRPr lang="en-US" sz="2000" dirty="0">
              <a:latin typeface="Arial"/>
              <a:cs typeface="Arial"/>
            </a:endParaRPr>
          </a:p>
          <a:p>
            <a:endParaRPr lang="en-US" dirty="0"/>
          </a:p>
        </p:txBody>
      </p:sp>
      <p:sp>
        <p:nvSpPr>
          <p:cNvPr id="9" name="TextBox 8"/>
          <p:cNvSpPr txBox="1"/>
          <p:nvPr/>
        </p:nvSpPr>
        <p:spPr>
          <a:xfrm>
            <a:off x="5849091" y="4568746"/>
            <a:ext cx="680461" cy="338554"/>
          </a:xfrm>
          <a:prstGeom prst="rect">
            <a:avLst/>
          </a:prstGeom>
          <a:noFill/>
        </p:spPr>
        <p:txBody>
          <a:bodyPr wrap="none" rtlCol="0">
            <a:spAutoFit/>
          </a:bodyPr>
          <a:lstStyle/>
          <a:p>
            <a:r>
              <a:rPr lang="en-US" sz="1600" dirty="0" smtClean="0">
                <a:solidFill>
                  <a:schemeClr val="bg1"/>
                </a:solidFill>
                <a:latin typeface="Times New Roman"/>
                <a:cs typeface="Times New Roman"/>
              </a:rPr>
              <a:t>N</a:t>
            </a:r>
            <a:r>
              <a:rPr lang="en-US" sz="1600" baseline="-25000" dirty="0" smtClean="0">
                <a:solidFill>
                  <a:schemeClr val="bg1"/>
                </a:solidFill>
                <a:latin typeface="Times New Roman"/>
                <a:cs typeface="Times New Roman"/>
              </a:rPr>
              <a:t>2</a:t>
            </a:r>
            <a:r>
              <a:rPr lang="en-US" sz="1600" dirty="0" smtClean="0">
                <a:solidFill>
                  <a:schemeClr val="bg1"/>
                </a:solidFill>
                <a:latin typeface="Times New Roman"/>
                <a:cs typeface="Times New Roman"/>
              </a:rPr>
              <a:t> sat</a:t>
            </a:r>
            <a:endParaRPr lang="en-US" sz="1600" dirty="0">
              <a:solidFill>
                <a:schemeClr val="bg1"/>
              </a:solidFill>
              <a:latin typeface="Times New Roman"/>
              <a:cs typeface="Times New Roman"/>
            </a:endParaRPr>
          </a:p>
        </p:txBody>
      </p:sp>
      <p:sp>
        <p:nvSpPr>
          <p:cNvPr id="11" name="TextBox 10"/>
          <p:cNvSpPr txBox="1"/>
          <p:nvPr/>
        </p:nvSpPr>
        <p:spPr>
          <a:xfrm>
            <a:off x="7211470" y="5475605"/>
            <a:ext cx="1233631" cy="584776"/>
          </a:xfrm>
          <a:prstGeom prst="rect">
            <a:avLst/>
          </a:prstGeom>
          <a:noFill/>
        </p:spPr>
        <p:txBody>
          <a:bodyPr wrap="none" rtlCol="0">
            <a:spAutoFit/>
          </a:bodyPr>
          <a:lstStyle/>
          <a:p>
            <a:r>
              <a:rPr lang="en-US" sz="1600" dirty="0" smtClean="0">
                <a:solidFill>
                  <a:srgbClr val="000000"/>
                </a:solidFill>
                <a:latin typeface="Times New Roman"/>
                <a:cs typeface="Times New Roman"/>
              </a:rPr>
              <a:t>Entry: </a:t>
            </a:r>
          </a:p>
          <a:p>
            <a:r>
              <a:rPr lang="en-US" sz="1600" dirty="0" smtClean="0">
                <a:solidFill>
                  <a:srgbClr val="000000"/>
                </a:solidFill>
                <a:latin typeface="Times New Roman"/>
                <a:cs typeface="Times New Roman"/>
              </a:rPr>
              <a:t>DSS14 &amp; 43</a:t>
            </a:r>
            <a:endParaRPr lang="en-US" sz="1600" dirty="0">
              <a:solidFill>
                <a:srgbClr val="000000"/>
              </a:solidFill>
              <a:latin typeface="Times New Roman"/>
              <a:cs typeface="Times New Roman"/>
            </a:endParaRPr>
          </a:p>
        </p:txBody>
      </p:sp>
    </p:spTree>
    <p:extLst>
      <p:ext uri="{BB962C8B-B14F-4D97-AF65-F5344CB8AC3E}">
        <p14:creationId xmlns:p14="http://schemas.microsoft.com/office/powerpoint/2010/main" val="31708248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p:spPr>
        <p:txBody>
          <a:bodyPr/>
          <a:lstStyle/>
          <a:p>
            <a:r>
              <a:rPr lang="en-US" dirty="0" smtClean="0"/>
              <a:t>Pluto’s Lower Atmosphere</a:t>
            </a:r>
            <a:endParaRPr lang="en-US" dirty="0"/>
          </a:p>
        </p:txBody>
      </p:sp>
      <p:sp>
        <p:nvSpPr>
          <p:cNvPr id="10" name="TextBox 9"/>
          <p:cNvSpPr txBox="1"/>
          <p:nvPr/>
        </p:nvSpPr>
        <p:spPr>
          <a:xfrm rot="16200000">
            <a:off x="247930" y="2326640"/>
            <a:ext cx="1335622" cy="369332"/>
          </a:xfrm>
          <a:prstGeom prst="rect">
            <a:avLst/>
          </a:prstGeom>
          <a:noFill/>
        </p:spPr>
        <p:txBody>
          <a:bodyPr wrap="none" rtlCol="0">
            <a:spAutoFit/>
          </a:bodyPr>
          <a:lstStyle/>
          <a:p>
            <a:r>
              <a:rPr lang="en-US" dirty="0" smtClean="0">
                <a:solidFill>
                  <a:schemeClr val="bg1"/>
                </a:solidFill>
              </a:rPr>
              <a:t>Altitude, km</a:t>
            </a:r>
            <a:endParaRPr lang="en-US" dirty="0">
              <a:solidFill>
                <a:schemeClr val="bg1"/>
              </a:solidFill>
            </a:endParaRPr>
          </a:p>
        </p:txBody>
      </p:sp>
      <p:pic>
        <p:nvPicPr>
          <p:cNvPr id="12" name="Picture 11" descr="REX_profilesv2-02.png"/>
          <p:cNvPicPr>
            <a:picLocks noChangeAspect="1"/>
          </p:cNvPicPr>
          <p:nvPr/>
        </p:nvPicPr>
        <p:blipFill rotWithShape="1">
          <a:blip r:embed="rId3" cstate="email">
            <a:extLst>
              <a:ext uri="{28A0092B-C50C-407E-A947-70E740481C1C}">
                <a14:useLocalDpi xmlns:a14="http://schemas.microsoft.com/office/drawing/2010/main" val="0"/>
              </a:ext>
            </a:extLst>
          </a:blip>
          <a:srcRect l="615" t="17315" r="45556" b="12593"/>
          <a:stretch/>
        </p:blipFill>
        <p:spPr>
          <a:xfrm>
            <a:off x="5427" y="2051100"/>
            <a:ext cx="4922173" cy="4806884"/>
          </a:xfrm>
          <a:prstGeom prst="rect">
            <a:avLst/>
          </a:prstGeom>
        </p:spPr>
      </p:pic>
      <p:pic>
        <p:nvPicPr>
          <p:cNvPr id="14" name="Picture 13" descr="Singer_Map_Pluto_Simp_DPS-01.png"/>
          <p:cNvPicPr>
            <a:picLocks noChangeAspect="1"/>
          </p:cNvPicPr>
          <p:nvPr/>
        </p:nvPicPr>
        <p:blipFill rotWithShape="1">
          <a:blip r:embed="rId4" cstate="email">
            <a:extLst>
              <a:ext uri="{28A0092B-C50C-407E-A947-70E740481C1C}">
                <a14:useLocalDpi xmlns:a14="http://schemas.microsoft.com/office/drawing/2010/main" val="0"/>
              </a:ext>
            </a:extLst>
          </a:blip>
          <a:srcRect l="5000" t="17316" r="5000" b="17531"/>
          <a:stretch/>
        </p:blipFill>
        <p:spPr>
          <a:xfrm>
            <a:off x="3776130" y="1052051"/>
            <a:ext cx="5359400" cy="2909858"/>
          </a:xfrm>
          <a:prstGeom prst="rect">
            <a:avLst/>
          </a:prstGeom>
        </p:spPr>
      </p:pic>
      <p:sp>
        <p:nvSpPr>
          <p:cNvPr id="6" name="TextBox 5"/>
          <p:cNvSpPr txBox="1"/>
          <p:nvPr/>
        </p:nvSpPr>
        <p:spPr>
          <a:xfrm>
            <a:off x="5048250" y="4296833"/>
            <a:ext cx="3873500" cy="984885"/>
          </a:xfrm>
          <a:prstGeom prst="rect">
            <a:avLst/>
          </a:prstGeom>
          <a:noFill/>
        </p:spPr>
        <p:txBody>
          <a:bodyPr wrap="square" rtlCol="0">
            <a:spAutoFit/>
          </a:bodyPr>
          <a:lstStyle/>
          <a:p>
            <a:r>
              <a:rPr lang="en-US" sz="2000" dirty="0" smtClean="0">
                <a:latin typeface="Arial"/>
                <a:cs typeface="Arial"/>
              </a:rPr>
              <a:t>Different temperatures at entry and exit </a:t>
            </a:r>
            <a:r>
              <a:rPr lang="en-US" sz="2000" dirty="0" err="1" smtClean="0">
                <a:latin typeface="Arial"/>
                <a:cs typeface="Arial"/>
              </a:rPr>
              <a:t>occultations</a:t>
            </a:r>
            <a:endParaRPr lang="en-US" sz="2000" dirty="0">
              <a:latin typeface="Arial"/>
              <a:cs typeface="Arial"/>
            </a:endParaRPr>
          </a:p>
          <a:p>
            <a:endParaRPr lang="en-US" dirty="0"/>
          </a:p>
        </p:txBody>
      </p:sp>
      <p:pic>
        <p:nvPicPr>
          <p:cNvPr id="8" name="Picture 7" descr="pluto_inout_profiles_agu15B.png"/>
          <p:cNvPicPr>
            <a:picLocks noChangeAspect="1"/>
          </p:cNvPicPr>
          <p:nvPr/>
        </p:nvPicPr>
        <p:blipFill>
          <a:blip r:embed="rId5"/>
          <a:srcRect l="16250" t="23333" r="33750" b="23333"/>
          <a:stretch>
            <a:fillRect/>
          </a:stretch>
        </p:blipFill>
        <p:spPr>
          <a:xfrm>
            <a:off x="4724704" y="3663045"/>
            <a:ext cx="4197046" cy="3194939"/>
          </a:xfrm>
          <a:prstGeom prst="rect">
            <a:avLst/>
          </a:prstGeom>
        </p:spPr>
      </p:pic>
      <p:sp>
        <p:nvSpPr>
          <p:cNvPr id="9" name="TextBox 8"/>
          <p:cNvSpPr txBox="1"/>
          <p:nvPr/>
        </p:nvSpPr>
        <p:spPr>
          <a:xfrm>
            <a:off x="5849091" y="4568746"/>
            <a:ext cx="680461" cy="338554"/>
          </a:xfrm>
          <a:prstGeom prst="rect">
            <a:avLst/>
          </a:prstGeom>
          <a:noFill/>
        </p:spPr>
        <p:txBody>
          <a:bodyPr wrap="none" rtlCol="0">
            <a:spAutoFit/>
          </a:bodyPr>
          <a:lstStyle/>
          <a:p>
            <a:r>
              <a:rPr lang="en-US" sz="1600" dirty="0" smtClean="0">
                <a:solidFill>
                  <a:schemeClr val="bg1"/>
                </a:solidFill>
                <a:latin typeface="Times New Roman"/>
                <a:cs typeface="Times New Roman"/>
              </a:rPr>
              <a:t>N</a:t>
            </a:r>
            <a:r>
              <a:rPr lang="en-US" sz="1600" baseline="-25000" dirty="0" smtClean="0">
                <a:solidFill>
                  <a:schemeClr val="bg1"/>
                </a:solidFill>
                <a:latin typeface="Times New Roman"/>
                <a:cs typeface="Times New Roman"/>
              </a:rPr>
              <a:t>2</a:t>
            </a:r>
            <a:r>
              <a:rPr lang="en-US" sz="1600" dirty="0" smtClean="0">
                <a:solidFill>
                  <a:schemeClr val="bg1"/>
                </a:solidFill>
                <a:latin typeface="Times New Roman"/>
                <a:cs typeface="Times New Roman"/>
              </a:rPr>
              <a:t> sat</a:t>
            </a:r>
            <a:endParaRPr lang="en-US" sz="1600" dirty="0">
              <a:solidFill>
                <a:schemeClr val="bg1"/>
              </a:solidFill>
              <a:latin typeface="Times New Roman"/>
              <a:cs typeface="Times New Roman"/>
            </a:endParaRPr>
          </a:p>
        </p:txBody>
      </p:sp>
      <p:sp>
        <p:nvSpPr>
          <p:cNvPr id="11" name="TextBox 10"/>
          <p:cNvSpPr txBox="1"/>
          <p:nvPr/>
        </p:nvSpPr>
        <p:spPr>
          <a:xfrm>
            <a:off x="7211470" y="5475605"/>
            <a:ext cx="1233631" cy="584776"/>
          </a:xfrm>
          <a:prstGeom prst="rect">
            <a:avLst/>
          </a:prstGeom>
          <a:noFill/>
        </p:spPr>
        <p:txBody>
          <a:bodyPr wrap="none" rtlCol="0">
            <a:spAutoFit/>
          </a:bodyPr>
          <a:lstStyle/>
          <a:p>
            <a:r>
              <a:rPr lang="en-US" sz="1600" dirty="0" smtClean="0">
                <a:solidFill>
                  <a:srgbClr val="000000"/>
                </a:solidFill>
                <a:latin typeface="Times New Roman"/>
                <a:cs typeface="Times New Roman"/>
              </a:rPr>
              <a:t>Entry: </a:t>
            </a:r>
          </a:p>
          <a:p>
            <a:r>
              <a:rPr lang="en-US" sz="1600" dirty="0" smtClean="0">
                <a:solidFill>
                  <a:srgbClr val="000000"/>
                </a:solidFill>
                <a:latin typeface="Times New Roman"/>
                <a:cs typeface="Times New Roman"/>
              </a:rPr>
              <a:t>DSS14 &amp; 43</a:t>
            </a:r>
            <a:endParaRPr lang="en-US" sz="1600" dirty="0">
              <a:solidFill>
                <a:srgbClr val="000000"/>
              </a:solidFill>
              <a:latin typeface="Times New Roman"/>
              <a:cs typeface="Times New Roman"/>
            </a:endParaRPr>
          </a:p>
        </p:txBody>
      </p:sp>
    </p:spTree>
    <p:extLst>
      <p:ext uri="{BB962C8B-B14F-4D97-AF65-F5344CB8AC3E}">
        <p14:creationId xmlns:p14="http://schemas.microsoft.com/office/powerpoint/2010/main" val="30917721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H_Trajector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735" y="0"/>
            <a:ext cx="7209749" cy="6356350"/>
          </a:xfrm>
          <a:prstGeom prst="rect">
            <a:avLst/>
          </a:prstGeom>
          <a:ln>
            <a:noFill/>
          </a:ln>
        </p:spPr>
      </p:pic>
      <p:sp>
        <p:nvSpPr>
          <p:cNvPr id="3" name="Slide Number Placeholder 2"/>
          <p:cNvSpPr>
            <a:spLocks noGrp="1"/>
          </p:cNvSpPr>
          <p:nvPr>
            <p:ph type="sldNum" sz="quarter" idx="12"/>
          </p:nvPr>
        </p:nvSpPr>
        <p:spPr/>
        <p:txBody>
          <a:bodyPr/>
          <a:lstStyle/>
          <a:p>
            <a:fld id="{3904BA88-9988-714D-B351-8C7C968062F9}" type="slidenum">
              <a:rPr lang="en-US" smtClean="0"/>
              <a:t>3</a:t>
            </a:fld>
            <a:endParaRPr lang="en-US" dirty="0"/>
          </a:p>
        </p:txBody>
      </p:sp>
      <p:cxnSp>
        <p:nvCxnSpPr>
          <p:cNvPr id="6" name="Straight Arrow Connector 5"/>
          <p:cNvCxnSpPr/>
          <p:nvPr/>
        </p:nvCxnSpPr>
        <p:spPr>
          <a:xfrm>
            <a:off x="4108591" y="6151506"/>
            <a:ext cx="242782" cy="596428"/>
          </a:xfrm>
          <a:prstGeom prst="straightConnector1">
            <a:avLst/>
          </a:prstGeom>
          <a:ln w="76200" cmpd="sng">
            <a:solidFill>
              <a:srgbClr val="66FFCC"/>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388744" y="6106373"/>
            <a:ext cx="4664859" cy="461665"/>
          </a:xfrm>
          <a:prstGeom prst="rect">
            <a:avLst/>
          </a:prstGeom>
          <a:noFill/>
        </p:spPr>
        <p:txBody>
          <a:bodyPr wrap="none" rtlCol="0">
            <a:spAutoFit/>
          </a:bodyPr>
          <a:lstStyle/>
          <a:p>
            <a:r>
              <a:rPr lang="en-US" sz="2400" dirty="0" smtClean="0">
                <a:solidFill>
                  <a:srgbClr val="66FFCC"/>
                </a:solidFill>
              </a:rPr>
              <a:t>Headed for 2014MU69, July 1, 2019</a:t>
            </a:r>
            <a:endParaRPr lang="en-US" sz="2400" dirty="0">
              <a:solidFill>
                <a:srgbClr val="66FFCC"/>
              </a:solidFill>
            </a:endParaRPr>
          </a:p>
        </p:txBody>
      </p:sp>
    </p:spTree>
    <p:extLst>
      <p:ext uri="{BB962C8B-B14F-4D97-AF65-F5344CB8AC3E}">
        <p14:creationId xmlns:p14="http://schemas.microsoft.com/office/powerpoint/2010/main" val="3867154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Locations probed by Radio and Solar occultations</a:t>
            </a:r>
            <a:endParaRPr lang="en-US" dirty="0"/>
          </a:p>
        </p:txBody>
      </p:sp>
      <p:pic>
        <p:nvPicPr>
          <p:cNvPr id="3" name="Picture 2" descr="02_Gladstone_03-BACKUP.jpg"/>
          <p:cNvPicPr>
            <a:picLocks noChangeAspect="1"/>
          </p:cNvPicPr>
          <p:nvPr/>
        </p:nvPicPr>
        <p:blipFill>
          <a:blip r:embed="rId2" cstate="print"/>
          <a:srcRect l="16668" t="21852" r="15833" b="15926"/>
          <a:stretch>
            <a:fillRect/>
          </a:stretch>
        </p:blipFill>
        <p:spPr>
          <a:xfrm>
            <a:off x="21974" y="1651000"/>
            <a:ext cx="9102975" cy="5130800"/>
          </a:xfrm>
          <a:prstGeom prst="rect">
            <a:avLst/>
          </a:prstGeom>
        </p:spPr>
      </p:pic>
    </p:spTree>
    <p:extLst>
      <p:ext uri="{BB962C8B-B14F-4D97-AF65-F5344CB8AC3E}">
        <p14:creationId xmlns:p14="http://schemas.microsoft.com/office/powerpoint/2010/main" val="1880658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1000"/>
            <a:ext cx="9144000" cy="6080092"/>
          </a:xfrm>
          <a:prstGeom prst="rect">
            <a:avLst/>
          </a:prstGeom>
        </p:spPr>
      </p:pic>
    </p:spTree>
    <p:extLst>
      <p:ext uri="{BB962C8B-B14F-4D97-AF65-F5344CB8AC3E}">
        <p14:creationId xmlns:p14="http://schemas.microsoft.com/office/powerpoint/2010/main" val="2534110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3868"/>
            <a:ext cx="8229600" cy="728133"/>
          </a:xfrm>
        </p:spPr>
        <p:txBody>
          <a:bodyPr>
            <a:normAutofit fontScale="90000"/>
          </a:bodyPr>
          <a:lstStyle/>
          <a:p>
            <a:r>
              <a:rPr lang="en-US" b="1" dirty="0" smtClean="0">
                <a:solidFill>
                  <a:srgbClr val="020000"/>
                </a:solidFill>
                <a:latin typeface="Times New Roman"/>
                <a:cs typeface="Times New Roman"/>
              </a:rPr>
              <a:t>Pluto Haze Layers</a:t>
            </a:r>
            <a:endParaRPr lang="en-US" b="1" dirty="0">
              <a:solidFill>
                <a:srgbClr val="020000"/>
              </a:solidFill>
              <a:latin typeface="Times New Roman"/>
              <a:cs typeface="Times New Roman"/>
            </a:endParaRPr>
          </a:p>
        </p:txBody>
      </p:sp>
      <p:pic>
        <p:nvPicPr>
          <p:cNvPr id="5" name="Picture 4" descr="mpan1_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018" y="1644292"/>
            <a:ext cx="8153981" cy="4890427"/>
          </a:xfrm>
          <a:prstGeom prst="rect">
            <a:avLst/>
          </a:prstGeom>
        </p:spPr>
      </p:pic>
      <p:sp>
        <p:nvSpPr>
          <p:cNvPr id="10" name="TextBox 9"/>
          <p:cNvSpPr txBox="1"/>
          <p:nvPr/>
        </p:nvSpPr>
        <p:spPr>
          <a:xfrm>
            <a:off x="1" y="0"/>
            <a:ext cx="4119175" cy="3631764"/>
          </a:xfrm>
          <a:prstGeom prst="rect">
            <a:avLst/>
          </a:prstGeom>
          <a:noFill/>
        </p:spPr>
        <p:txBody>
          <a:bodyPr wrap="square" rtlCol="0">
            <a:spAutoFit/>
          </a:bodyPr>
          <a:lstStyle/>
          <a:p>
            <a:r>
              <a:rPr lang="en-US" sz="3200" b="1" u="sng" dirty="0" smtClean="0">
                <a:latin typeface="Calibri"/>
                <a:cs typeface="Calibri"/>
              </a:rPr>
              <a:t>HAZE</a:t>
            </a:r>
            <a:endParaRPr lang="en-US" b="1" u="sng" dirty="0" smtClean="0">
              <a:latin typeface="Calibri"/>
              <a:cs typeface="Calibri"/>
            </a:endParaRPr>
          </a:p>
          <a:p>
            <a:r>
              <a:rPr lang="en-US" dirty="0" smtClean="0">
                <a:latin typeface="Calibri"/>
                <a:cs typeface="Calibri"/>
                <a:sym typeface="Wingdings"/>
              </a:rPr>
              <a:t></a:t>
            </a:r>
            <a:r>
              <a:rPr lang="en-US" dirty="0" smtClean="0">
                <a:latin typeface="Calibri"/>
                <a:cs typeface="Calibri"/>
              </a:rPr>
              <a:t>Haze present to over 200 km altitude, everywhere.</a:t>
            </a:r>
          </a:p>
          <a:p>
            <a:r>
              <a:rPr lang="en-US" dirty="0" smtClean="0">
                <a:latin typeface="Calibri"/>
                <a:cs typeface="Calibri"/>
                <a:sym typeface="Wingdings"/>
              </a:rPr>
              <a:t></a:t>
            </a:r>
            <a:r>
              <a:rPr lang="en-US" dirty="0" smtClean="0">
                <a:latin typeface="Calibri"/>
                <a:cs typeface="Calibri"/>
              </a:rPr>
              <a:t>Average Scale Height ~45-55 km.</a:t>
            </a:r>
          </a:p>
          <a:p>
            <a:r>
              <a:rPr lang="en-US" dirty="0" smtClean="0">
                <a:latin typeface="Calibri"/>
                <a:cs typeface="Calibri"/>
                <a:sym typeface="Wingdings"/>
              </a:rPr>
              <a:t></a:t>
            </a:r>
            <a:r>
              <a:rPr lang="en-US" dirty="0" smtClean="0">
                <a:latin typeface="Calibri"/>
                <a:cs typeface="Calibri"/>
              </a:rPr>
              <a:t>As many as 20 embedded individual thin (~1-4 km) layers.</a:t>
            </a:r>
          </a:p>
          <a:p>
            <a:r>
              <a:rPr lang="en-US" dirty="0" smtClean="0">
                <a:latin typeface="Calibri"/>
                <a:cs typeface="Calibri"/>
                <a:sym typeface="Wingdings"/>
              </a:rPr>
              <a:t>Layers coherent over large horizontal distances </a:t>
            </a:r>
          </a:p>
          <a:p>
            <a:r>
              <a:rPr lang="en-US" dirty="0" smtClean="0">
                <a:latin typeface="Calibri"/>
                <a:cs typeface="Calibri"/>
                <a:sym typeface="Wingdings"/>
              </a:rPr>
              <a:t>(~1000 km).</a:t>
            </a:r>
          </a:p>
          <a:p>
            <a:r>
              <a:rPr lang="en-US" dirty="0" smtClean="0">
                <a:latin typeface="Calibri"/>
                <a:cs typeface="Calibri"/>
                <a:sym typeface="Wingdings"/>
              </a:rPr>
              <a:t>Haze in high temperature part of the atmosphere where single phase condensation is impossible.</a:t>
            </a:r>
            <a:endParaRPr lang="en-US" dirty="0">
              <a:latin typeface="Calibri"/>
              <a:cs typeface="Calibri"/>
            </a:endParaRPr>
          </a:p>
        </p:txBody>
      </p:sp>
    </p:spTree>
    <p:extLst>
      <p:ext uri="{BB962C8B-B14F-4D97-AF65-F5344CB8AC3E}">
        <p14:creationId xmlns:p14="http://schemas.microsoft.com/office/powerpoint/2010/main" val="1056656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Crepuscular Rays</a:t>
            </a:r>
            <a:endParaRPr lang="en-US" dirty="0"/>
          </a:p>
        </p:txBody>
      </p:sp>
      <p:pic>
        <p:nvPicPr>
          <p:cNvPr id="4" name="Content Placeholder 3"/>
          <p:cNvPicPr>
            <a:picLocks noGrp="1" noChangeAspect="1"/>
          </p:cNvPicPr>
          <p:nvPr>
            <p:ph idx="4294967295"/>
          </p:nvPr>
        </p:nvPicPr>
        <p:blipFill>
          <a:blip r:embed="rId2"/>
          <a:srcRect l="369" r="369"/>
          <a:stretch>
            <a:fillRect/>
          </a:stretch>
        </p:blipFill>
        <p:spPr>
          <a:xfrm>
            <a:off x="457200" y="2332037"/>
            <a:ext cx="8229600" cy="4525963"/>
          </a:xfrm>
        </p:spPr>
      </p:pic>
    </p:spTree>
    <p:extLst>
      <p:ext uri="{BB962C8B-B14F-4D97-AF65-F5344CB8AC3E}">
        <p14:creationId xmlns:p14="http://schemas.microsoft.com/office/powerpoint/2010/main" val="419137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Crepuscular Rays</a:t>
            </a:r>
            <a:endParaRPr lang="en-US" dirty="0"/>
          </a:p>
        </p:txBody>
      </p:sp>
      <p:pic>
        <p:nvPicPr>
          <p:cNvPr id="4" name="Content Placeholder 3"/>
          <p:cNvPicPr>
            <a:picLocks noGrp="1" noChangeAspect="1"/>
          </p:cNvPicPr>
          <p:nvPr>
            <p:ph idx="4294967295"/>
          </p:nvPr>
        </p:nvPicPr>
        <p:blipFill>
          <a:blip r:embed="rId2"/>
          <a:srcRect l="369" r="369"/>
          <a:stretch>
            <a:fillRect/>
          </a:stretch>
        </p:blipFill>
        <p:spPr>
          <a:xfrm>
            <a:off x="457200" y="2332037"/>
            <a:ext cx="8229600" cy="4525963"/>
          </a:xfrm>
        </p:spPr>
      </p:pic>
      <p:pic>
        <p:nvPicPr>
          <p:cNvPr id="3" name="Picture 2"/>
          <p:cNvPicPr>
            <a:picLocks noChangeAspect="1"/>
          </p:cNvPicPr>
          <p:nvPr/>
        </p:nvPicPr>
        <p:blipFill>
          <a:blip r:embed="rId3"/>
          <a:stretch>
            <a:fillRect/>
          </a:stretch>
        </p:blipFill>
        <p:spPr>
          <a:xfrm>
            <a:off x="1857662" y="0"/>
            <a:ext cx="5593958" cy="3715390"/>
          </a:xfrm>
          <a:prstGeom prst="rect">
            <a:avLst/>
          </a:prstGeom>
        </p:spPr>
      </p:pic>
      <p:sp>
        <p:nvSpPr>
          <p:cNvPr id="5" name="TextBox 4"/>
          <p:cNvSpPr txBox="1"/>
          <p:nvPr/>
        </p:nvSpPr>
        <p:spPr>
          <a:xfrm>
            <a:off x="1" y="6048341"/>
            <a:ext cx="1870781" cy="707886"/>
          </a:xfrm>
          <a:prstGeom prst="rect">
            <a:avLst/>
          </a:prstGeom>
          <a:noFill/>
        </p:spPr>
        <p:txBody>
          <a:bodyPr wrap="square" rtlCol="0">
            <a:spAutoFit/>
          </a:bodyPr>
          <a:lstStyle/>
          <a:p>
            <a:pPr algn="r">
              <a:spcAft>
                <a:spcPts val="1200"/>
              </a:spcAft>
            </a:pPr>
            <a:r>
              <a:rPr lang="en-US" sz="4000" b="1" dirty="0" smtClean="0"/>
              <a:t>Plut</a:t>
            </a:r>
            <a:r>
              <a:rPr lang="en-US" sz="4000" b="1" dirty="0"/>
              <a:t>o</a:t>
            </a:r>
            <a:endParaRPr lang="en-US" sz="4000" baseline="30000" dirty="0"/>
          </a:p>
        </p:txBody>
      </p:sp>
      <p:sp>
        <p:nvSpPr>
          <p:cNvPr id="6" name="TextBox 5"/>
          <p:cNvSpPr txBox="1"/>
          <p:nvPr/>
        </p:nvSpPr>
        <p:spPr>
          <a:xfrm>
            <a:off x="5593958" y="-79305"/>
            <a:ext cx="1857662" cy="707886"/>
          </a:xfrm>
          <a:prstGeom prst="rect">
            <a:avLst/>
          </a:prstGeom>
          <a:noFill/>
        </p:spPr>
        <p:txBody>
          <a:bodyPr wrap="square" rtlCol="0">
            <a:spAutoFit/>
          </a:bodyPr>
          <a:lstStyle/>
          <a:p>
            <a:pPr algn="r">
              <a:spcAft>
                <a:spcPts val="1200"/>
              </a:spcAft>
            </a:pPr>
            <a:r>
              <a:rPr lang="en-US" sz="4000" b="1" dirty="0" smtClean="0"/>
              <a:t>Earth</a:t>
            </a:r>
            <a:endParaRPr lang="en-US" sz="4000" baseline="30000" dirty="0"/>
          </a:p>
        </p:txBody>
      </p:sp>
    </p:spTree>
    <p:extLst>
      <p:ext uri="{BB962C8B-B14F-4D97-AF65-F5344CB8AC3E}">
        <p14:creationId xmlns:p14="http://schemas.microsoft.com/office/powerpoint/2010/main" val="3456037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8541" t="16842" r="-10578" b="17648"/>
          <a:stretch/>
        </p:blipFill>
        <p:spPr/>
      </p:pic>
      <p:sp>
        <p:nvSpPr>
          <p:cNvPr id="2" name="Title 1"/>
          <p:cNvSpPr>
            <a:spLocks noGrp="1"/>
          </p:cNvSpPr>
          <p:nvPr>
            <p:ph type="title"/>
          </p:nvPr>
        </p:nvSpPr>
        <p:spPr/>
        <p:txBody>
          <a:bodyPr/>
          <a:lstStyle/>
          <a:p>
            <a:r>
              <a:rPr lang="en-US" dirty="0" smtClean="0"/>
              <a:t>Pluto's Blue Sky</a:t>
            </a:r>
            <a:endParaRPr lang="en-US" dirty="0"/>
          </a:p>
        </p:txBody>
      </p:sp>
    </p:spTree>
    <p:extLst>
      <p:ext uri="{BB962C8B-B14F-4D97-AF65-F5344CB8AC3E}">
        <p14:creationId xmlns:p14="http://schemas.microsoft.com/office/powerpoint/2010/main" val="3421515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4332" y="0"/>
            <a:ext cx="7939668" cy="6858000"/>
          </a:xfrm>
          <a:prstGeom prst="rect">
            <a:avLst/>
          </a:prstGeom>
        </p:spPr>
      </p:pic>
      <p:pic>
        <p:nvPicPr>
          <p:cNvPr id="12" name="Picture 11"/>
          <p:cNvPicPr>
            <a:picLocks noChangeAspect="1"/>
          </p:cNvPicPr>
          <p:nvPr/>
        </p:nvPicPr>
        <p:blipFill>
          <a:blip r:embed="rId3"/>
          <a:stretch>
            <a:fillRect/>
          </a:stretch>
        </p:blipFill>
        <p:spPr>
          <a:xfrm rot="16200000">
            <a:off x="-859074" y="859073"/>
            <a:ext cx="6872591" cy="5154443"/>
          </a:xfrm>
          <a:prstGeom prst="rect">
            <a:avLst/>
          </a:prstGeom>
        </p:spPr>
      </p:pic>
      <p:sp>
        <p:nvSpPr>
          <p:cNvPr id="14" name="TextBox 13"/>
          <p:cNvSpPr txBox="1"/>
          <p:nvPr/>
        </p:nvSpPr>
        <p:spPr>
          <a:xfrm>
            <a:off x="5322523" y="2689535"/>
            <a:ext cx="2801327" cy="707886"/>
          </a:xfrm>
          <a:prstGeom prst="rect">
            <a:avLst/>
          </a:prstGeom>
          <a:noFill/>
        </p:spPr>
        <p:txBody>
          <a:bodyPr wrap="square" rtlCol="0">
            <a:spAutoFit/>
          </a:bodyPr>
          <a:lstStyle/>
          <a:p>
            <a:pPr>
              <a:spcAft>
                <a:spcPts val="1200"/>
              </a:spcAft>
            </a:pPr>
            <a:r>
              <a:rPr lang="en-US" sz="4000" b="1" dirty="0" smtClean="0"/>
              <a:t>Plut</a:t>
            </a:r>
            <a:r>
              <a:rPr lang="en-US" sz="4000" b="1" dirty="0"/>
              <a:t>o</a:t>
            </a:r>
            <a:endParaRPr lang="en-US" sz="4000" baseline="30000" dirty="0"/>
          </a:p>
        </p:txBody>
      </p:sp>
      <p:sp>
        <p:nvSpPr>
          <p:cNvPr id="17" name="TextBox 16"/>
          <p:cNvSpPr txBox="1"/>
          <p:nvPr/>
        </p:nvSpPr>
        <p:spPr>
          <a:xfrm>
            <a:off x="2353116" y="2689535"/>
            <a:ext cx="2801327" cy="707886"/>
          </a:xfrm>
          <a:prstGeom prst="rect">
            <a:avLst/>
          </a:prstGeom>
          <a:noFill/>
        </p:spPr>
        <p:txBody>
          <a:bodyPr wrap="square" rtlCol="0">
            <a:spAutoFit/>
          </a:bodyPr>
          <a:lstStyle/>
          <a:p>
            <a:pPr algn="r">
              <a:spcAft>
                <a:spcPts val="1200"/>
              </a:spcAft>
            </a:pPr>
            <a:r>
              <a:rPr lang="en-US" sz="4000" b="1" dirty="0" smtClean="0"/>
              <a:t>Titan</a:t>
            </a:r>
            <a:endParaRPr lang="en-US" sz="4000" baseline="30000" dirty="0"/>
          </a:p>
        </p:txBody>
      </p:sp>
    </p:spTree>
    <p:extLst>
      <p:ext uri="{BB962C8B-B14F-4D97-AF65-F5344CB8AC3E}">
        <p14:creationId xmlns:p14="http://schemas.microsoft.com/office/powerpoint/2010/main" val="1177556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8000" y="274638"/>
            <a:ext cx="8229600" cy="1143000"/>
          </a:xfrm>
        </p:spPr>
        <p:txBody>
          <a:bodyPr/>
          <a:lstStyle/>
          <a:p>
            <a:r>
              <a:rPr lang="en-US" dirty="0" smtClean="0"/>
              <a:t>Pluto's Surface Color &amp; Composition</a:t>
            </a:r>
            <a:endParaRPr lang="en-US" dirty="0"/>
          </a:p>
        </p:txBody>
      </p:sp>
      <p:pic>
        <p:nvPicPr>
          <p:cNvPr id="9" name="Picture 8"/>
          <p:cNvPicPr>
            <a:picLocks noChangeAspect="1"/>
          </p:cNvPicPr>
          <p:nvPr/>
        </p:nvPicPr>
        <p:blipFill>
          <a:blip r:embed="rId2"/>
          <a:stretch>
            <a:fillRect/>
          </a:stretch>
        </p:blipFill>
        <p:spPr>
          <a:xfrm>
            <a:off x="552825" y="1551413"/>
            <a:ext cx="8325631" cy="4683167"/>
          </a:xfrm>
          <a:prstGeom prst="rect">
            <a:avLst/>
          </a:prstGeom>
        </p:spPr>
      </p:pic>
    </p:spTree>
    <p:extLst>
      <p:ext uri="{BB962C8B-B14F-4D97-AF65-F5344CB8AC3E}">
        <p14:creationId xmlns:p14="http://schemas.microsoft.com/office/powerpoint/2010/main" val="1597032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1128" t="4627" r="12598" b="1083"/>
          <a:stretch/>
        </p:blipFill>
        <p:spPr>
          <a:xfrm>
            <a:off x="119537" y="328709"/>
            <a:ext cx="8934823" cy="6185648"/>
          </a:xfrm>
          <a:prstGeom prst="rect">
            <a:avLst/>
          </a:prstGeom>
          <a:ln>
            <a:solidFill>
              <a:srgbClr val="FFFF00"/>
            </a:solidFill>
          </a:ln>
        </p:spPr>
      </p:pic>
      <p:sp>
        <p:nvSpPr>
          <p:cNvPr id="2" name="Subtitle 1"/>
          <p:cNvSpPr>
            <a:spLocks noGrp="1"/>
          </p:cNvSpPr>
          <p:nvPr>
            <p:ph type="subTitle" idx="4294967295"/>
          </p:nvPr>
        </p:nvSpPr>
        <p:spPr>
          <a:xfrm>
            <a:off x="0" y="3886200"/>
            <a:ext cx="6400800" cy="1752600"/>
          </a:xfrm>
        </p:spPr>
        <p:txBody>
          <a:bodyPr/>
          <a:lstStyle/>
          <a:p>
            <a:r>
              <a:rPr lang="en-US" dirty="0" smtClean="0"/>
              <a:t> </a:t>
            </a:r>
            <a:endParaRPr lang="en-US" dirty="0"/>
          </a:p>
        </p:txBody>
      </p:sp>
    </p:spTree>
    <p:extLst>
      <p:ext uri="{BB962C8B-B14F-4D97-AF65-F5344CB8AC3E}">
        <p14:creationId xmlns:p14="http://schemas.microsoft.com/office/powerpoint/2010/main" val="1974166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7772400" cy="1470025"/>
          </a:xfrm>
        </p:spPr>
        <p:txBody>
          <a:bodyPr>
            <a:normAutofit/>
          </a:bodyPr>
          <a:lstStyle/>
          <a:p>
            <a:pPr algn="l"/>
            <a:r>
              <a:rPr lang="en-US" sz="6000" dirty="0" smtClean="0">
                <a:ln>
                  <a:solidFill>
                    <a:schemeClr val="bg1"/>
                  </a:solidFill>
                </a:ln>
              </a:rPr>
              <a:t>Spectra in </a:t>
            </a:r>
            <a:br>
              <a:rPr lang="en-US" sz="6000" dirty="0" smtClean="0">
                <a:ln>
                  <a:solidFill>
                    <a:schemeClr val="bg1"/>
                  </a:solidFill>
                </a:ln>
              </a:rPr>
            </a:br>
            <a:r>
              <a:rPr lang="en-US" sz="6000" dirty="0" smtClean="0">
                <a:ln>
                  <a:solidFill>
                    <a:schemeClr val="bg1"/>
                  </a:solidFill>
                </a:ln>
              </a:rPr>
              <a:t>Times</a:t>
            </a:r>
            <a:r>
              <a:rPr lang="en-US" sz="6000" dirty="0">
                <a:ln>
                  <a:solidFill>
                    <a:schemeClr val="bg1"/>
                  </a:solidFill>
                </a:ln>
              </a:rPr>
              <a:t> </a:t>
            </a:r>
            <a:r>
              <a:rPr lang="en-US" sz="6000" dirty="0" smtClean="0">
                <a:ln>
                  <a:solidFill>
                    <a:schemeClr val="bg1"/>
                  </a:solidFill>
                </a:ln>
              </a:rPr>
              <a:t>Square!</a:t>
            </a:r>
            <a:endParaRPr lang="en-US" sz="6000" dirty="0">
              <a:ln>
                <a:solidFill>
                  <a:schemeClr val="bg1"/>
                </a:solidFill>
              </a:ln>
            </a:endParaRPr>
          </a:p>
        </p:txBody>
      </p:sp>
      <p:pic>
        <p:nvPicPr>
          <p:cNvPr id="3" name="Picture 2"/>
          <p:cNvPicPr>
            <a:picLocks noChangeAspect="1"/>
          </p:cNvPicPr>
          <p:nvPr/>
        </p:nvPicPr>
        <p:blipFill>
          <a:blip r:embed="rId3"/>
          <a:stretch>
            <a:fillRect/>
          </a:stretch>
        </p:blipFill>
        <p:spPr>
          <a:xfrm>
            <a:off x="5702300" y="0"/>
            <a:ext cx="3318387" cy="6858000"/>
          </a:xfrm>
          <a:prstGeom prst="rect">
            <a:avLst/>
          </a:prstGeom>
        </p:spPr>
      </p:pic>
      <p:pic>
        <p:nvPicPr>
          <p:cNvPr id="5" name="Picture 4"/>
          <p:cNvPicPr>
            <a:picLocks noChangeAspect="1"/>
          </p:cNvPicPr>
          <p:nvPr/>
        </p:nvPicPr>
        <p:blipFill rotWithShape="1">
          <a:blip r:embed="rId4"/>
          <a:srcRect l="11128" t="4627" r="12598" b="1083"/>
          <a:stretch/>
        </p:blipFill>
        <p:spPr>
          <a:xfrm>
            <a:off x="119538" y="2913529"/>
            <a:ext cx="5632824" cy="3899648"/>
          </a:xfrm>
          <a:prstGeom prst="rect">
            <a:avLst/>
          </a:prstGeom>
          <a:ln>
            <a:solidFill>
              <a:srgbClr val="FFFF00"/>
            </a:solidFill>
          </a:ln>
        </p:spPr>
      </p:pic>
      <p:sp>
        <p:nvSpPr>
          <p:cNvPr id="7" name="Rectangle 6"/>
          <p:cNvSpPr/>
          <p:nvPr/>
        </p:nvSpPr>
        <p:spPr>
          <a:xfrm>
            <a:off x="6081059" y="3092824"/>
            <a:ext cx="2166470" cy="1180352"/>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r>
              <a:rPr lang="en-US" dirty="0" smtClean="0"/>
              <a:t> </a:t>
            </a:r>
            <a:endParaRPr lang="en-US" dirty="0"/>
          </a:p>
        </p:txBody>
      </p:sp>
    </p:spTree>
    <p:extLst>
      <p:ext uri="{BB962C8B-B14F-4D97-AF65-F5344CB8AC3E}">
        <p14:creationId xmlns:p14="http://schemas.microsoft.com/office/powerpoint/2010/main" val="775193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H_Trajector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735" y="0"/>
            <a:ext cx="7209749" cy="6356350"/>
          </a:xfrm>
          <a:prstGeom prst="rect">
            <a:avLst/>
          </a:prstGeom>
          <a:ln>
            <a:noFill/>
          </a:ln>
        </p:spPr>
      </p:pic>
      <p:sp>
        <p:nvSpPr>
          <p:cNvPr id="3" name="Slide Number Placeholder 2"/>
          <p:cNvSpPr>
            <a:spLocks noGrp="1"/>
          </p:cNvSpPr>
          <p:nvPr>
            <p:ph type="sldNum" sz="quarter" idx="12"/>
          </p:nvPr>
        </p:nvSpPr>
        <p:spPr/>
        <p:txBody>
          <a:bodyPr/>
          <a:lstStyle/>
          <a:p>
            <a:fld id="{3904BA88-9988-714D-B351-8C7C968062F9}" type="slidenum">
              <a:rPr lang="en-US" smtClean="0"/>
              <a:t>4</a:t>
            </a:fld>
            <a:endParaRPr lang="en-US" dirty="0"/>
          </a:p>
        </p:txBody>
      </p:sp>
      <p:cxnSp>
        <p:nvCxnSpPr>
          <p:cNvPr id="6" name="Straight Arrow Connector 5"/>
          <p:cNvCxnSpPr/>
          <p:nvPr/>
        </p:nvCxnSpPr>
        <p:spPr>
          <a:xfrm>
            <a:off x="4108591" y="6151506"/>
            <a:ext cx="242782" cy="596428"/>
          </a:xfrm>
          <a:prstGeom prst="straightConnector1">
            <a:avLst/>
          </a:prstGeom>
          <a:ln w="76200" cmpd="sng">
            <a:solidFill>
              <a:srgbClr val="66FFCC"/>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388744" y="6106373"/>
            <a:ext cx="4602342" cy="461665"/>
          </a:xfrm>
          <a:prstGeom prst="rect">
            <a:avLst/>
          </a:prstGeom>
          <a:noFill/>
        </p:spPr>
        <p:txBody>
          <a:bodyPr wrap="none" rtlCol="0">
            <a:spAutoFit/>
          </a:bodyPr>
          <a:lstStyle/>
          <a:p>
            <a:r>
              <a:rPr lang="en-US" sz="2400" dirty="0" smtClean="0">
                <a:solidFill>
                  <a:srgbClr val="66FFCC"/>
                </a:solidFill>
              </a:rPr>
              <a:t>Headed for 2014MU69</a:t>
            </a:r>
            <a:r>
              <a:rPr lang="en-US" sz="2400" smtClean="0">
                <a:solidFill>
                  <a:srgbClr val="66FFCC"/>
                </a:solidFill>
              </a:rPr>
              <a:t>, Jan 1</a:t>
            </a:r>
            <a:r>
              <a:rPr lang="en-US" sz="2400" dirty="0" smtClean="0">
                <a:solidFill>
                  <a:srgbClr val="66FFCC"/>
                </a:solidFill>
              </a:rPr>
              <a:t>, 2019</a:t>
            </a:r>
            <a:endParaRPr lang="en-US" sz="2400" dirty="0">
              <a:solidFill>
                <a:srgbClr val="66FFCC"/>
              </a:solidFill>
            </a:endParaRPr>
          </a:p>
        </p:txBody>
      </p:sp>
      <p:sp>
        <p:nvSpPr>
          <p:cNvPr id="4" name="TextBox 3"/>
          <p:cNvSpPr txBox="1"/>
          <p:nvPr/>
        </p:nvSpPr>
        <p:spPr>
          <a:xfrm>
            <a:off x="0" y="4466339"/>
            <a:ext cx="3639939" cy="369332"/>
          </a:xfrm>
          <a:prstGeom prst="rect">
            <a:avLst/>
          </a:prstGeom>
          <a:noFill/>
        </p:spPr>
        <p:txBody>
          <a:bodyPr wrap="none" rtlCol="0">
            <a:spAutoFit/>
          </a:bodyPr>
          <a:lstStyle/>
          <a:p>
            <a:r>
              <a:rPr lang="en-US" dirty="0" smtClean="0"/>
              <a:t>Elliott et al </a:t>
            </a:r>
            <a:r>
              <a:rPr lang="en-US" dirty="0"/>
              <a:t>2016. </a:t>
            </a:r>
            <a:r>
              <a:rPr lang="en-US" dirty="0" smtClean="0"/>
              <a:t>The </a:t>
            </a:r>
            <a:r>
              <a:rPr lang="en-US" dirty="0" err="1" smtClean="0"/>
              <a:t>ApJSup</a:t>
            </a:r>
            <a:r>
              <a:rPr lang="en-US" dirty="0" smtClean="0"/>
              <a:t> </a:t>
            </a:r>
            <a:r>
              <a:rPr lang="en-US" dirty="0"/>
              <a:t>223, 19 </a:t>
            </a:r>
          </a:p>
        </p:txBody>
      </p:sp>
    </p:spTree>
    <p:extLst>
      <p:ext uri="{BB962C8B-B14F-4D97-AF65-F5344CB8AC3E}">
        <p14:creationId xmlns:p14="http://schemas.microsoft.com/office/powerpoint/2010/main" val="1039566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hmitt_oral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159000" y="0"/>
            <a:ext cx="5588000" cy="369332"/>
          </a:xfrm>
          <a:prstGeom prst="rect">
            <a:avLst/>
          </a:prstGeom>
          <a:solidFill>
            <a:schemeClr val="tx1"/>
          </a:solidFill>
        </p:spPr>
        <p:txBody>
          <a:bodyPr wrap="square" rtlCol="0">
            <a:spAutoFit/>
          </a:bodyPr>
          <a:lstStyle/>
          <a:p>
            <a:r>
              <a:rPr lang="en-US" dirty="0" smtClean="0">
                <a:solidFill>
                  <a:schemeClr val="bg1"/>
                </a:solidFill>
              </a:rPr>
              <a:t>Schmitt et al. 2016, LPSC, March 28, 2016</a:t>
            </a:r>
            <a:endParaRPr lang="en-US" dirty="0">
              <a:solidFill>
                <a:schemeClr val="bg1"/>
              </a:solidFill>
            </a:endParaRPr>
          </a:p>
        </p:txBody>
      </p:sp>
    </p:spTree>
    <p:extLst>
      <p:ext uri="{BB962C8B-B14F-4D97-AF65-F5344CB8AC3E}">
        <p14:creationId xmlns:p14="http://schemas.microsoft.com/office/powerpoint/2010/main" val="362864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0" y="1"/>
            <a:ext cx="9142560" cy="809025"/>
          </a:xfrm>
          <a:ln/>
        </p:spPr>
        <p:txBody>
          <a:bodyPr tIns="32256"/>
          <a:lstStyle/>
          <a:p>
            <a:pP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709249" algn="l"/>
                <a:tab pos="9123975" algn="l"/>
              </a:tabLst>
            </a:pPr>
            <a:r>
              <a:rPr lang="en-US"/>
              <a:t>Topographic Effects</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40" y="833498"/>
            <a:ext cx="8148647" cy="6856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5" name="Text Box 3"/>
          <p:cNvSpPr txBox="1">
            <a:spLocks noChangeArrowheads="1"/>
          </p:cNvSpPr>
          <p:nvPr/>
        </p:nvSpPr>
        <p:spPr bwMode="auto">
          <a:xfrm rot="16200000">
            <a:off x="-1337155" y="3440379"/>
            <a:ext cx="3254814" cy="436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805" rIns="0" bIns="0" anchor="ctr"/>
          <a:lstStyle>
            <a:lvl1pPr>
              <a:tabLst>
                <a:tab pos="457200" algn="l"/>
                <a:tab pos="914400" algn="l"/>
                <a:tab pos="1371600" algn="l"/>
                <a:tab pos="1828800" algn="l"/>
                <a:tab pos="2286000" algn="l"/>
                <a:tab pos="2743200" algn="l"/>
                <a:tab pos="3200400" algn="l"/>
              </a:tabLst>
              <a:defRPr sz="2400">
                <a:solidFill>
                  <a:srgbClr val="000000"/>
                </a:solidFill>
                <a:latin typeface="Lucida Sans Unicode" charset="0"/>
                <a:ea typeface="ＭＳ Ｐゴシック" charset="0"/>
                <a:cs typeface="msgothic" charset="0"/>
              </a:defRPr>
            </a:lvl1pPr>
            <a:lvl2pPr>
              <a:tabLst>
                <a:tab pos="457200" algn="l"/>
                <a:tab pos="914400" algn="l"/>
                <a:tab pos="1371600" algn="l"/>
                <a:tab pos="1828800" algn="l"/>
                <a:tab pos="2286000" algn="l"/>
                <a:tab pos="2743200" algn="l"/>
                <a:tab pos="3200400" algn="l"/>
              </a:tabLst>
              <a:defRPr sz="2400">
                <a:solidFill>
                  <a:srgbClr val="000000"/>
                </a:solidFill>
                <a:latin typeface="Lucida Sans Unicode" charset="0"/>
                <a:ea typeface="ＭＳ Ｐゴシック" charset="0"/>
                <a:cs typeface="msgothic" charset="0"/>
              </a:defRPr>
            </a:lvl2pPr>
            <a:lvl3pPr>
              <a:tabLst>
                <a:tab pos="457200" algn="l"/>
                <a:tab pos="914400" algn="l"/>
                <a:tab pos="1371600" algn="l"/>
                <a:tab pos="1828800" algn="l"/>
                <a:tab pos="2286000" algn="l"/>
                <a:tab pos="2743200" algn="l"/>
                <a:tab pos="3200400" algn="l"/>
              </a:tabLst>
              <a:defRPr sz="2400">
                <a:solidFill>
                  <a:srgbClr val="000000"/>
                </a:solidFill>
                <a:latin typeface="Lucida Sans Unicode" charset="0"/>
                <a:ea typeface="ＭＳ Ｐゴシック" charset="0"/>
                <a:cs typeface="msgothic" charset="0"/>
              </a:defRPr>
            </a:lvl3pPr>
            <a:lvl4pPr>
              <a:tabLst>
                <a:tab pos="457200" algn="l"/>
                <a:tab pos="914400" algn="l"/>
                <a:tab pos="1371600" algn="l"/>
                <a:tab pos="1828800" algn="l"/>
                <a:tab pos="2286000" algn="l"/>
                <a:tab pos="2743200" algn="l"/>
                <a:tab pos="3200400" algn="l"/>
              </a:tabLst>
              <a:defRPr sz="2400">
                <a:solidFill>
                  <a:srgbClr val="000000"/>
                </a:solidFill>
                <a:latin typeface="Lucida Sans Unicode" charset="0"/>
                <a:ea typeface="ＭＳ Ｐゴシック" charset="0"/>
                <a:cs typeface="msgothic" charset="0"/>
              </a:defRPr>
            </a:lvl4pPr>
            <a:lvl5pPr>
              <a:tabLst>
                <a:tab pos="457200" algn="l"/>
                <a:tab pos="914400" algn="l"/>
                <a:tab pos="1371600" algn="l"/>
                <a:tab pos="1828800" algn="l"/>
                <a:tab pos="2286000" algn="l"/>
                <a:tab pos="2743200" algn="l"/>
                <a:tab pos="3200400" algn="l"/>
              </a:tabLst>
              <a:defRPr sz="2400">
                <a:solidFill>
                  <a:srgbClr val="000000"/>
                </a:solidFill>
                <a:latin typeface="Lucida Sans Unicode" charset="0"/>
                <a:ea typeface="ＭＳ Ｐゴシック" charset="0"/>
                <a:cs typeface="msgothic" charset="0"/>
              </a:defRPr>
            </a:lvl5pPr>
            <a:lvl6pPr marL="2514600" indent="-228600" fontAlgn="base" hangingPunct="0">
              <a:lnSpc>
                <a:spcPct val="98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Lst>
              <a:defRPr sz="2400">
                <a:solidFill>
                  <a:srgbClr val="000000"/>
                </a:solidFill>
                <a:latin typeface="Lucida Sans Unicode" charset="0"/>
                <a:ea typeface="ＭＳ Ｐゴシック" charset="0"/>
                <a:cs typeface="msgothic" charset="0"/>
              </a:defRPr>
            </a:lvl6pPr>
            <a:lvl7pPr marL="2971800" indent="-228600" fontAlgn="base" hangingPunct="0">
              <a:lnSpc>
                <a:spcPct val="98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Lst>
              <a:defRPr sz="2400">
                <a:solidFill>
                  <a:srgbClr val="000000"/>
                </a:solidFill>
                <a:latin typeface="Lucida Sans Unicode" charset="0"/>
                <a:ea typeface="ＭＳ Ｐゴシック" charset="0"/>
                <a:cs typeface="msgothic" charset="0"/>
              </a:defRPr>
            </a:lvl7pPr>
            <a:lvl8pPr marL="3429000" indent="-228600" fontAlgn="base" hangingPunct="0">
              <a:lnSpc>
                <a:spcPct val="98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Lst>
              <a:defRPr sz="2400">
                <a:solidFill>
                  <a:srgbClr val="000000"/>
                </a:solidFill>
                <a:latin typeface="Lucida Sans Unicode" charset="0"/>
                <a:ea typeface="ＭＳ Ｐゴシック" charset="0"/>
                <a:cs typeface="msgothic" charset="0"/>
              </a:defRPr>
            </a:lvl8pPr>
            <a:lvl9pPr marL="3886200" indent="-228600" fontAlgn="base" hangingPunct="0">
              <a:lnSpc>
                <a:spcPct val="98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Lst>
              <a:defRPr sz="2400">
                <a:solidFill>
                  <a:srgbClr val="000000"/>
                </a:solidFill>
                <a:latin typeface="Lucida Sans Unicode" charset="0"/>
                <a:ea typeface="ＭＳ Ｐゴシック" charset="0"/>
                <a:cs typeface="msgothic" charset="0"/>
              </a:defRPr>
            </a:lvl9pPr>
          </a:lstStyle>
          <a:p>
            <a:pPr algn="ctr">
              <a:lnSpc>
                <a:spcPct val="93000"/>
              </a:lnSpc>
            </a:pPr>
            <a:r>
              <a:rPr lang="en-US" sz="2900">
                <a:solidFill>
                  <a:srgbClr val="FFFFFF"/>
                </a:solidFill>
                <a:latin typeface="Arial" charset="0"/>
              </a:rPr>
              <a:t>Extended color</a:t>
            </a:r>
          </a:p>
        </p:txBody>
      </p:sp>
      <p:sp>
        <p:nvSpPr>
          <p:cNvPr id="18436" name="Text Box 4"/>
          <p:cNvSpPr txBox="1">
            <a:spLocks noChangeArrowheads="1"/>
          </p:cNvSpPr>
          <p:nvPr/>
        </p:nvSpPr>
        <p:spPr bwMode="auto">
          <a:xfrm rot="16200000">
            <a:off x="7247228" y="3448266"/>
            <a:ext cx="3254815" cy="5329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805" rIns="0" bIns="0" anchor="ctr"/>
          <a:lstStyle>
            <a:lvl1pPr>
              <a:tabLst>
                <a:tab pos="457200" algn="l"/>
                <a:tab pos="914400" algn="l"/>
                <a:tab pos="1371600" algn="l"/>
                <a:tab pos="1828800" algn="l"/>
                <a:tab pos="2286000" algn="l"/>
                <a:tab pos="2743200" algn="l"/>
                <a:tab pos="3200400" algn="l"/>
              </a:tabLst>
              <a:defRPr sz="2400">
                <a:solidFill>
                  <a:srgbClr val="000000"/>
                </a:solidFill>
                <a:latin typeface="Lucida Sans Unicode" charset="0"/>
                <a:ea typeface="ＭＳ Ｐゴシック" charset="0"/>
                <a:cs typeface="msgothic" charset="0"/>
              </a:defRPr>
            </a:lvl1pPr>
            <a:lvl2pPr>
              <a:tabLst>
                <a:tab pos="457200" algn="l"/>
                <a:tab pos="914400" algn="l"/>
                <a:tab pos="1371600" algn="l"/>
                <a:tab pos="1828800" algn="l"/>
                <a:tab pos="2286000" algn="l"/>
                <a:tab pos="2743200" algn="l"/>
                <a:tab pos="3200400" algn="l"/>
              </a:tabLst>
              <a:defRPr sz="2400">
                <a:solidFill>
                  <a:srgbClr val="000000"/>
                </a:solidFill>
                <a:latin typeface="Lucida Sans Unicode" charset="0"/>
                <a:ea typeface="ＭＳ Ｐゴシック" charset="0"/>
                <a:cs typeface="msgothic" charset="0"/>
              </a:defRPr>
            </a:lvl2pPr>
            <a:lvl3pPr>
              <a:tabLst>
                <a:tab pos="457200" algn="l"/>
                <a:tab pos="914400" algn="l"/>
                <a:tab pos="1371600" algn="l"/>
                <a:tab pos="1828800" algn="l"/>
                <a:tab pos="2286000" algn="l"/>
                <a:tab pos="2743200" algn="l"/>
                <a:tab pos="3200400" algn="l"/>
              </a:tabLst>
              <a:defRPr sz="2400">
                <a:solidFill>
                  <a:srgbClr val="000000"/>
                </a:solidFill>
                <a:latin typeface="Lucida Sans Unicode" charset="0"/>
                <a:ea typeface="ＭＳ Ｐゴシック" charset="0"/>
                <a:cs typeface="msgothic" charset="0"/>
              </a:defRPr>
            </a:lvl3pPr>
            <a:lvl4pPr>
              <a:tabLst>
                <a:tab pos="457200" algn="l"/>
                <a:tab pos="914400" algn="l"/>
                <a:tab pos="1371600" algn="l"/>
                <a:tab pos="1828800" algn="l"/>
                <a:tab pos="2286000" algn="l"/>
                <a:tab pos="2743200" algn="l"/>
                <a:tab pos="3200400" algn="l"/>
              </a:tabLst>
              <a:defRPr sz="2400">
                <a:solidFill>
                  <a:srgbClr val="000000"/>
                </a:solidFill>
                <a:latin typeface="Lucida Sans Unicode" charset="0"/>
                <a:ea typeface="ＭＳ Ｐゴシック" charset="0"/>
                <a:cs typeface="msgothic" charset="0"/>
              </a:defRPr>
            </a:lvl4pPr>
            <a:lvl5pPr>
              <a:tabLst>
                <a:tab pos="457200" algn="l"/>
                <a:tab pos="914400" algn="l"/>
                <a:tab pos="1371600" algn="l"/>
                <a:tab pos="1828800" algn="l"/>
                <a:tab pos="2286000" algn="l"/>
                <a:tab pos="2743200" algn="l"/>
                <a:tab pos="3200400" algn="l"/>
              </a:tabLst>
              <a:defRPr sz="2400">
                <a:solidFill>
                  <a:srgbClr val="000000"/>
                </a:solidFill>
                <a:latin typeface="Lucida Sans Unicode" charset="0"/>
                <a:ea typeface="ＭＳ Ｐゴシック" charset="0"/>
                <a:cs typeface="msgothic" charset="0"/>
              </a:defRPr>
            </a:lvl5pPr>
            <a:lvl6pPr marL="2514600" indent="-228600" fontAlgn="base" hangingPunct="0">
              <a:lnSpc>
                <a:spcPct val="98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Lst>
              <a:defRPr sz="2400">
                <a:solidFill>
                  <a:srgbClr val="000000"/>
                </a:solidFill>
                <a:latin typeface="Lucida Sans Unicode" charset="0"/>
                <a:ea typeface="ＭＳ Ｐゴシック" charset="0"/>
                <a:cs typeface="msgothic" charset="0"/>
              </a:defRPr>
            </a:lvl6pPr>
            <a:lvl7pPr marL="2971800" indent="-228600" fontAlgn="base" hangingPunct="0">
              <a:lnSpc>
                <a:spcPct val="98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Lst>
              <a:defRPr sz="2400">
                <a:solidFill>
                  <a:srgbClr val="000000"/>
                </a:solidFill>
                <a:latin typeface="Lucida Sans Unicode" charset="0"/>
                <a:ea typeface="ＭＳ Ｐゴシック" charset="0"/>
                <a:cs typeface="msgothic" charset="0"/>
              </a:defRPr>
            </a:lvl7pPr>
            <a:lvl8pPr marL="3429000" indent="-228600" fontAlgn="base" hangingPunct="0">
              <a:lnSpc>
                <a:spcPct val="98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Lst>
              <a:defRPr sz="2400">
                <a:solidFill>
                  <a:srgbClr val="000000"/>
                </a:solidFill>
                <a:latin typeface="Lucida Sans Unicode" charset="0"/>
                <a:ea typeface="ＭＳ Ｐゴシック" charset="0"/>
                <a:cs typeface="msgothic" charset="0"/>
              </a:defRPr>
            </a:lvl8pPr>
            <a:lvl9pPr marL="3886200" indent="-228600" fontAlgn="base" hangingPunct="0">
              <a:lnSpc>
                <a:spcPct val="98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Lst>
              <a:defRPr sz="2400">
                <a:solidFill>
                  <a:srgbClr val="000000"/>
                </a:solidFill>
                <a:latin typeface="Lucida Sans Unicode" charset="0"/>
                <a:ea typeface="ＭＳ Ｐゴシック" charset="0"/>
                <a:cs typeface="msgothic" charset="0"/>
              </a:defRPr>
            </a:lvl9pPr>
          </a:lstStyle>
          <a:p>
            <a:pPr algn="ctr">
              <a:lnSpc>
                <a:spcPct val="93000"/>
              </a:lnSpc>
            </a:pPr>
            <a:r>
              <a:rPr lang="en-US" sz="2900">
                <a:solidFill>
                  <a:srgbClr val="FF00FF"/>
                </a:solidFill>
                <a:latin typeface="Arial" charset="0"/>
              </a:rPr>
              <a:t>CH</a:t>
            </a:r>
            <a:r>
              <a:rPr lang="en-US" sz="2900" baseline="-33000">
                <a:solidFill>
                  <a:srgbClr val="FF00FF"/>
                </a:solidFill>
                <a:latin typeface="Arial" charset="0"/>
              </a:rPr>
              <a:t>4</a:t>
            </a:r>
            <a:r>
              <a:rPr lang="en-US" sz="2900">
                <a:solidFill>
                  <a:srgbClr val="FF00FF"/>
                </a:solidFill>
                <a:latin typeface="Arial" charset="0"/>
              </a:rPr>
              <a:t> ice</a:t>
            </a:r>
          </a:p>
        </p:txBody>
      </p:sp>
    </p:spTree>
    <p:extLst>
      <p:ext uri="{BB962C8B-B14F-4D97-AF65-F5344CB8AC3E}">
        <p14:creationId xmlns:p14="http://schemas.microsoft.com/office/powerpoint/2010/main" val="16993853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816131"/>
            <a:ext cx="9144000" cy="3621119"/>
          </a:xfrm>
          <a:prstGeom prst="rect">
            <a:avLst/>
          </a:prstGeom>
        </p:spPr>
      </p:pic>
      <p:pic>
        <p:nvPicPr>
          <p:cNvPr id="3" name="Picture 2"/>
          <p:cNvPicPr>
            <a:picLocks noChangeAspect="1"/>
          </p:cNvPicPr>
          <p:nvPr/>
        </p:nvPicPr>
        <p:blipFill>
          <a:blip r:embed="rId3"/>
          <a:stretch>
            <a:fillRect/>
          </a:stretch>
        </p:blipFill>
        <p:spPr>
          <a:xfrm>
            <a:off x="0" y="0"/>
            <a:ext cx="9144000" cy="2461846"/>
          </a:xfrm>
          <a:prstGeom prst="rect">
            <a:avLst/>
          </a:prstGeom>
        </p:spPr>
      </p:pic>
      <p:sp>
        <p:nvSpPr>
          <p:cNvPr id="4" name="Rectangle 3"/>
          <p:cNvSpPr/>
          <p:nvPr/>
        </p:nvSpPr>
        <p:spPr>
          <a:xfrm rot="18720000">
            <a:off x="7625080" y="2495473"/>
            <a:ext cx="467904" cy="1979911"/>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rot="18720000">
            <a:off x="1364176" y="4709702"/>
            <a:ext cx="97237" cy="411455"/>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091828" y="2136110"/>
            <a:ext cx="1659429" cy="369332"/>
          </a:xfrm>
          <a:prstGeom prst="rect">
            <a:avLst/>
          </a:prstGeom>
          <a:noFill/>
        </p:spPr>
        <p:txBody>
          <a:bodyPr wrap="none" rtlCol="0">
            <a:spAutoFit/>
          </a:bodyPr>
          <a:lstStyle/>
          <a:p>
            <a:r>
              <a:rPr lang="en-US" dirty="0" smtClean="0"/>
              <a:t>Enhanced Color</a:t>
            </a:r>
            <a:endParaRPr lang="en-US" dirty="0"/>
          </a:p>
        </p:txBody>
      </p:sp>
      <p:sp>
        <p:nvSpPr>
          <p:cNvPr id="7" name="TextBox 6"/>
          <p:cNvSpPr txBox="1"/>
          <p:nvPr/>
        </p:nvSpPr>
        <p:spPr>
          <a:xfrm>
            <a:off x="7353089" y="6437250"/>
            <a:ext cx="882122" cy="369332"/>
          </a:xfrm>
          <a:prstGeom prst="rect">
            <a:avLst/>
          </a:prstGeom>
          <a:noFill/>
        </p:spPr>
        <p:txBody>
          <a:bodyPr wrap="none" rtlCol="0">
            <a:spAutoFit/>
          </a:bodyPr>
          <a:lstStyle/>
          <a:p>
            <a:r>
              <a:rPr lang="en-US" dirty="0" smtClean="0"/>
              <a:t>H</a:t>
            </a:r>
            <a:r>
              <a:rPr lang="en-US" baseline="-25000" dirty="0" smtClean="0"/>
              <a:t>2</a:t>
            </a:r>
            <a:r>
              <a:rPr lang="en-US" dirty="0" smtClean="0"/>
              <a:t>O Ice</a:t>
            </a:r>
            <a:endParaRPr lang="en-US" dirty="0"/>
          </a:p>
        </p:txBody>
      </p:sp>
      <p:cxnSp>
        <p:nvCxnSpPr>
          <p:cNvPr id="9" name="Straight Connector 8"/>
          <p:cNvCxnSpPr/>
          <p:nvPr/>
        </p:nvCxnSpPr>
        <p:spPr>
          <a:xfrm>
            <a:off x="283882" y="2225008"/>
            <a:ext cx="6682925" cy="79311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8751257" y="336769"/>
            <a:ext cx="0" cy="360770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54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228"/>
            <a:ext cx="8229600" cy="1143000"/>
          </a:xfrm>
        </p:spPr>
        <p:txBody>
          <a:bodyPr/>
          <a:lstStyle/>
          <a:p>
            <a:r>
              <a:rPr lang="en-US" dirty="0" smtClean="0"/>
              <a:t>A Day on Pluto</a:t>
            </a:r>
            <a:endParaRPr lang="en-US" dirty="0"/>
          </a:p>
        </p:txBody>
      </p:sp>
      <p:pic>
        <p:nvPicPr>
          <p:cNvPr id="4" name="Content Placeholder 3"/>
          <p:cNvPicPr>
            <a:picLocks noGrp="1" noChangeAspect="1"/>
          </p:cNvPicPr>
          <p:nvPr>
            <p:ph idx="1"/>
          </p:nvPr>
        </p:nvPicPr>
        <p:blipFill rotWithShape="1">
          <a:blip r:embed="rId2"/>
          <a:srcRect t="12304" b="10899"/>
          <a:stretch/>
        </p:blipFill>
        <p:spPr>
          <a:xfrm>
            <a:off x="457200" y="1105648"/>
            <a:ext cx="8229600" cy="5617882"/>
          </a:xfrm>
        </p:spPr>
      </p:pic>
    </p:spTree>
    <p:extLst>
      <p:ext uri="{BB962C8B-B14F-4D97-AF65-F5344CB8AC3E}">
        <p14:creationId xmlns:p14="http://schemas.microsoft.com/office/powerpoint/2010/main" val="2815558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srcRect l="5012" r="5012"/>
          <a:stretch/>
        </p:blipFill>
        <p:spPr>
          <a:xfrm>
            <a:off x="2508250" y="84854"/>
            <a:ext cx="5965598" cy="6630271"/>
          </a:xfrm>
        </p:spPr>
      </p:pic>
      <p:sp>
        <p:nvSpPr>
          <p:cNvPr id="5" name="Title 4"/>
          <p:cNvSpPr>
            <a:spLocks noGrp="1"/>
          </p:cNvSpPr>
          <p:nvPr>
            <p:ph type="title"/>
          </p:nvPr>
        </p:nvSpPr>
        <p:spPr>
          <a:xfrm>
            <a:off x="0" y="57584"/>
            <a:ext cx="2707480" cy="1993309"/>
          </a:xfrm>
        </p:spPr>
        <p:txBody>
          <a:bodyPr/>
          <a:lstStyle/>
          <a:p>
            <a:pPr algn="l"/>
            <a:r>
              <a:rPr lang="en-US" dirty="0" smtClean="0"/>
              <a:t>Enhanced Color</a:t>
            </a:r>
            <a:endParaRPr lang="en-US" dirty="0"/>
          </a:p>
        </p:txBody>
      </p:sp>
      <p:sp>
        <p:nvSpPr>
          <p:cNvPr id="6" name="TextBox 5"/>
          <p:cNvSpPr txBox="1"/>
          <p:nvPr/>
        </p:nvSpPr>
        <p:spPr>
          <a:xfrm>
            <a:off x="1876769" y="5375476"/>
            <a:ext cx="2801327" cy="707886"/>
          </a:xfrm>
          <a:prstGeom prst="rect">
            <a:avLst/>
          </a:prstGeom>
          <a:noFill/>
        </p:spPr>
        <p:txBody>
          <a:bodyPr wrap="square" rtlCol="0">
            <a:spAutoFit/>
          </a:bodyPr>
          <a:lstStyle/>
          <a:p>
            <a:pPr algn="r">
              <a:spcAft>
                <a:spcPts val="1200"/>
              </a:spcAft>
            </a:pPr>
            <a:r>
              <a:rPr lang="en-US" sz="4000" b="1" dirty="0" smtClean="0"/>
              <a:t>Plut</a:t>
            </a:r>
            <a:r>
              <a:rPr lang="en-US" sz="4000" b="1" dirty="0"/>
              <a:t>o</a:t>
            </a:r>
            <a:endParaRPr lang="en-US" sz="4000" baseline="30000" dirty="0"/>
          </a:p>
        </p:txBody>
      </p:sp>
      <p:sp>
        <p:nvSpPr>
          <p:cNvPr id="7" name="TextBox 6"/>
          <p:cNvSpPr txBox="1"/>
          <p:nvPr/>
        </p:nvSpPr>
        <p:spPr>
          <a:xfrm>
            <a:off x="5154443" y="888497"/>
            <a:ext cx="2801327" cy="707886"/>
          </a:xfrm>
          <a:prstGeom prst="rect">
            <a:avLst/>
          </a:prstGeom>
          <a:noFill/>
        </p:spPr>
        <p:txBody>
          <a:bodyPr wrap="square" rtlCol="0">
            <a:spAutoFit/>
          </a:bodyPr>
          <a:lstStyle/>
          <a:p>
            <a:pPr>
              <a:spcAft>
                <a:spcPts val="1200"/>
              </a:spcAft>
            </a:pPr>
            <a:r>
              <a:rPr lang="en-US" sz="4000" b="1" dirty="0" smtClean="0"/>
              <a:t>Charon</a:t>
            </a:r>
            <a:endParaRPr lang="en-US" sz="4000" baseline="30000" dirty="0"/>
          </a:p>
        </p:txBody>
      </p:sp>
    </p:spTree>
    <p:extLst>
      <p:ext uri="{BB962C8B-B14F-4D97-AF65-F5344CB8AC3E}">
        <p14:creationId xmlns:p14="http://schemas.microsoft.com/office/powerpoint/2010/main" val="3857971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5400000">
            <a:off x="4449814" y="1920808"/>
            <a:ext cx="5692846" cy="3695526"/>
          </a:xfrm>
          <a:prstGeom prst="rect">
            <a:avLst/>
          </a:prstGeom>
        </p:spPr>
      </p:pic>
      <p:pic>
        <p:nvPicPr>
          <p:cNvPr id="4" name="Picture 3"/>
          <p:cNvPicPr>
            <a:picLocks noChangeAspect="1"/>
          </p:cNvPicPr>
          <p:nvPr/>
        </p:nvPicPr>
        <p:blipFill>
          <a:blip r:embed="rId3"/>
          <a:stretch>
            <a:fillRect/>
          </a:stretch>
        </p:blipFill>
        <p:spPr>
          <a:xfrm rot="5400000">
            <a:off x="-584011" y="990241"/>
            <a:ext cx="6191895" cy="4815230"/>
          </a:xfrm>
          <a:prstGeom prst="rect">
            <a:avLst/>
          </a:prstGeom>
        </p:spPr>
      </p:pic>
      <p:sp>
        <p:nvSpPr>
          <p:cNvPr id="5" name="TextBox 4"/>
          <p:cNvSpPr txBox="1"/>
          <p:nvPr/>
        </p:nvSpPr>
        <p:spPr>
          <a:xfrm>
            <a:off x="5328493" y="6132850"/>
            <a:ext cx="2801327" cy="707886"/>
          </a:xfrm>
          <a:prstGeom prst="rect">
            <a:avLst/>
          </a:prstGeom>
          <a:noFill/>
        </p:spPr>
        <p:txBody>
          <a:bodyPr wrap="square" rtlCol="0">
            <a:spAutoFit/>
          </a:bodyPr>
          <a:lstStyle/>
          <a:p>
            <a:pPr>
              <a:spcAft>
                <a:spcPts val="1200"/>
              </a:spcAft>
            </a:pPr>
            <a:r>
              <a:rPr lang="en-US" sz="4000" b="1" dirty="0" smtClean="0"/>
              <a:t>Plut</a:t>
            </a:r>
            <a:r>
              <a:rPr lang="en-US" sz="4000" b="1" dirty="0"/>
              <a:t>o</a:t>
            </a:r>
            <a:endParaRPr lang="en-US" sz="4000" baseline="30000" dirty="0"/>
          </a:p>
        </p:txBody>
      </p:sp>
      <p:sp>
        <p:nvSpPr>
          <p:cNvPr id="6" name="TextBox 5"/>
          <p:cNvSpPr txBox="1"/>
          <p:nvPr/>
        </p:nvSpPr>
        <p:spPr>
          <a:xfrm>
            <a:off x="2359086" y="6132850"/>
            <a:ext cx="2801327" cy="707886"/>
          </a:xfrm>
          <a:prstGeom prst="rect">
            <a:avLst/>
          </a:prstGeom>
          <a:noFill/>
        </p:spPr>
        <p:txBody>
          <a:bodyPr wrap="square" rtlCol="0">
            <a:spAutoFit/>
          </a:bodyPr>
          <a:lstStyle/>
          <a:p>
            <a:pPr algn="r">
              <a:spcAft>
                <a:spcPts val="1200"/>
              </a:spcAft>
            </a:pPr>
            <a:r>
              <a:rPr lang="en-US" sz="4000" b="1" dirty="0" smtClean="0"/>
              <a:t>Triton</a:t>
            </a:r>
            <a:endParaRPr lang="en-US" sz="4000" baseline="30000" dirty="0"/>
          </a:p>
        </p:txBody>
      </p:sp>
    </p:spTree>
    <p:extLst>
      <p:ext uri="{BB962C8B-B14F-4D97-AF65-F5344CB8AC3E}">
        <p14:creationId xmlns:p14="http://schemas.microsoft.com/office/powerpoint/2010/main" val="2663360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04_McKinnon_02a.jpg"/>
          <p:cNvPicPr>
            <a:picLocks noChangeAspect="1"/>
          </p:cNvPicPr>
          <p:nvPr/>
        </p:nvPicPr>
        <p:blipFill rotWithShape="1">
          <a:blip r:embed="rId3">
            <a:alphaModFix/>
            <a:extLst>
              <a:ext uri="{28A0092B-C50C-407E-A947-70E740481C1C}">
                <a14:useLocalDpi xmlns:a14="http://schemas.microsoft.com/office/drawing/2010/main" val="0"/>
              </a:ext>
            </a:extLst>
          </a:blip>
          <a:srcRect l="22426" r="17846"/>
          <a:stretch/>
        </p:blipFill>
        <p:spPr>
          <a:xfrm>
            <a:off x="3462334" y="1038413"/>
            <a:ext cx="5563596" cy="5805776"/>
          </a:xfrm>
          <a:prstGeom prst="rect">
            <a:avLst/>
          </a:prstGeom>
        </p:spPr>
      </p:pic>
      <p:pic>
        <p:nvPicPr>
          <p:cNvPr id="2" name="Picture 1" descr="Screen Shot 2015-08-28 at 12.16.3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59349"/>
            <a:ext cx="3327400" cy="3149600"/>
          </a:xfrm>
          <a:prstGeom prst="rect">
            <a:avLst/>
          </a:prstGeom>
        </p:spPr>
      </p:pic>
      <p:sp>
        <p:nvSpPr>
          <p:cNvPr id="3" name="TextBox 2"/>
          <p:cNvSpPr txBox="1"/>
          <p:nvPr/>
        </p:nvSpPr>
        <p:spPr>
          <a:xfrm>
            <a:off x="228600" y="160276"/>
            <a:ext cx="4635500" cy="646331"/>
          </a:xfrm>
          <a:prstGeom prst="rect">
            <a:avLst/>
          </a:prstGeom>
          <a:noFill/>
        </p:spPr>
        <p:txBody>
          <a:bodyPr wrap="square" rtlCol="0">
            <a:spAutoFit/>
          </a:bodyPr>
          <a:lstStyle/>
          <a:p>
            <a:r>
              <a:rPr lang="en-US" sz="3600" dirty="0" smtClean="0">
                <a:latin typeface="Arial"/>
                <a:cs typeface="Arial"/>
              </a:rPr>
              <a:t>Glacial Flow on Pluto</a:t>
            </a:r>
            <a:endParaRPr lang="en-US" sz="3600" dirty="0">
              <a:latin typeface="Arial"/>
              <a:cs typeface="Arial"/>
            </a:endParaRPr>
          </a:p>
        </p:txBody>
      </p:sp>
      <p:sp>
        <p:nvSpPr>
          <p:cNvPr id="4" name="Slide Number Placeholder 3"/>
          <p:cNvSpPr>
            <a:spLocks noGrp="1"/>
          </p:cNvSpPr>
          <p:nvPr>
            <p:ph type="sldNum" sz="quarter" idx="12"/>
          </p:nvPr>
        </p:nvSpPr>
        <p:spPr/>
        <p:txBody>
          <a:bodyPr/>
          <a:lstStyle/>
          <a:p>
            <a:fld id="{3904BA88-9988-714D-B351-8C7C968062F9}" type="slidenum">
              <a:rPr lang="en-US" smtClean="0"/>
              <a:t>46</a:t>
            </a:fld>
            <a:endParaRPr lang="en-US" dirty="0"/>
          </a:p>
        </p:txBody>
      </p:sp>
    </p:spTree>
    <p:extLst>
      <p:ext uri="{BB962C8B-B14F-4D97-AF65-F5344CB8AC3E}">
        <p14:creationId xmlns:p14="http://schemas.microsoft.com/office/powerpoint/2010/main" val="2907496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h_04_mckinnon_02c.jpg"/>
          <p:cNvPicPr>
            <a:picLocks noChangeAspect="1"/>
          </p:cNvPicPr>
          <p:nvPr/>
        </p:nvPicPr>
        <p:blipFill rotWithShape="1">
          <a:blip r:embed="rId3">
            <a:extLst>
              <a:ext uri="{28A0092B-C50C-407E-A947-70E740481C1C}">
                <a14:useLocalDpi xmlns:a14="http://schemas.microsoft.com/office/drawing/2010/main" val="0"/>
              </a:ext>
            </a:extLst>
          </a:blip>
          <a:srcRect l="7995" t="7293" r="10789" b="8043"/>
          <a:stretch/>
        </p:blipFill>
        <p:spPr>
          <a:xfrm>
            <a:off x="5684" y="463583"/>
            <a:ext cx="9178632" cy="5381590"/>
          </a:xfrm>
          <a:prstGeom prst="rect">
            <a:avLst/>
          </a:prstGeom>
        </p:spPr>
      </p:pic>
      <p:sp>
        <p:nvSpPr>
          <p:cNvPr id="7" name="Slide Number Placeholder 6"/>
          <p:cNvSpPr>
            <a:spLocks noGrp="1"/>
          </p:cNvSpPr>
          <p:nvPr>
            <p:ph type="sldNum" sz="quarter" idx="12"/>
          </p:nvPr>
        </p:nvSpPr>
        <p:spPr/>
        <p:txBody>
          <a:bodyPr/>
          <a:lstStyle/>
          <a:p>
            <a:fld id="{3904BA88-9988-714D-B351-8C7C968062F9}" type="slidenum">
              <a:rPr lang="en-US" smtClean="0"/>
              <a:t>47</a:t>
            </a:fld>
            <a:endParaRPr lang="en-US" dirty="0"/>
          </a:p>
        </p:txBody>
      </p:sp>
    </p:spTree>
    <p:extLst>
      <p:ext uri="{BB962C8B-B14F-4D97-AF65-F5344CB8AC3E}">
        <p14:creationId xmlns:p14="http://schemas.microsoft.com/office/powerpoint/2010/main" val="4290716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06582"/>
            <a:ext cx="9144000" cy="6151418"/>
          </a:xfrm>
          <a:prstGeom prst="rect">
            <a:avLst/>
          </a:prstGeom>
        </p:spPr>
      </p:pic>
      <p:sp>
        <p:nvSpPr>
          <p:cNvPr id="4" name="Title 3"/>
          <p:cNvSpPr>
            <a:spLocks noGrp="1"/>
          </p:cNvSpPr>
          <p:nvPr>
            <p:ph type="title"/>
          </p:nvPr>
        </p:nvSpPr>
        <p:spPr>
          <a:xfrm>
            <a:off x="457200" y="0"/>
            <a:ext cx="8229600" cy="706582"/>
          </a:xfrm>
        </p:spPr>
        <p:txBody>
          <a:bodyPr/>
          <a:lstStyle/>
          <a:p>
            <a:r>
              <a:rPr lang="en-US" dirty="0" smtClean="0"/>
              <a:t>Pluto's Pits</a:t>
            </a:r>
            <a:endParaRPr lang="en-US" dirty="0"/>
          </a:p>
        </p:txBody>
      </p:sp>
    </p:spTree>
    <p:extLst>
      <p:ext uri="{BB962C8B-B14F-4D97-AF65-F5344CB8AC3E}">
        <p14:creationId xmlns:p14="http://schemas.microsoft.com/office/powerpoint/2010/main" val="3086100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2400"/>
            <a:ext cx="9144000" cy="6535407"/>
          </a:xfrm>
          <a:prstGeom prst="rect">
            <a:avLst/>
          </a:prstGeom>
        </p:spPr>
      </p:pic>
    </p:spTree>
    <p:extLst>
      <p:ext uri="{BB962C8B-B14F-4D97-AF65-F5344CB8AC3E}">
        <p14:creationId xmlns:p14="http://schemas.microsoft.com/office/powerpoint/2010/main" val="1339841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NH_PlutoEncounterPlot_12500_6"/>
          <p:cNvPicPr>
            <a:picLocks noChangeAspect="1" noChangeArrowheads="1"/>
          </p:cNvPicPr>
          <p:nvPr/>
        </p:nvPicPr>
        <p:blipFill>
          <a:blip r:embed="rId3"/>
          <a:srcRect t="3061" r="13725" b="4082"/>
          <a:stretch>
            <a:fillRect/>
          </a:stretch>
        </p:blipFill>
        <p:spPr>
          <a:xfrm>
            <a:off x="0" y="1112406"/>
            <a:ext cx="9145588" cy="5630863"/>
          </a:xfrm>
          <a:prstGeom prst="rect">
            <a:avLst/>
          </a:prstGeom>
          <a:noFill/>
          <a:ln/>
        </p:spPr>
      </p:pic>
      <p:sp>
        <p:nvSpPr>
          <p:cNvPr id="7" name="Text Box 5"/>
          <p:cNvSpPr txBox="1">
            <a:spLocks noChangeArrowheads="1"/>
          </p:cNvSpPr>
          <p:nvPr/>
        </p:nvSpPr>
        <p:spPr bwMode="auto">
          <a:xfrm>
            <a:off x="6537325" y="3860369"/>
            <a:ext cx="361051" cy="184666"/>
          </a:xfrm>
          <a:prstGeom prst="rect">
            <a:avLst/>
          </a:prstGeom>
          <a:noFill/>
          <a:ln w="9525">
            <a:noFill/>
            <a:miter lim="800000"/>
            <a:headEnd/>
            <a:tailEnd/>
          </a:ln>
          <a:effectLst/>
        </p:spPr>
        <p:txBody>
          <a:bodyPr wrap="none" lIns="0" tIns="0" rIns="0" bIns="0">
            <a:prstTxWarp prst="textNoShape">
              <a:avLst/>
            </a:prstTxWarp>
            <a:spAutoFit/>
          </a:bodyPr>
          <a:lstStyle/>
          <a:p>
            <a:pPr eaLnBrk="1" hangingPunct="1"/>
            <a:r>
              <a:rPr lang="en-US" sz="1200" b="0" dirty="0">
                <a:solidFill>
                  <a:srgbClr val="FFFFFF"/>
                </a:solidFill>
                <a:latin typeface="Arial"/>
                <a:cs typeface="Arial"/>
              </a:rPr>
              <a:t>0.24</a:t>
            </a:r>
            <a:r>
              <a:rPr lang="en-US" sz="1200" b="0" dirty="0">
                <a:solidFill>
                  <a:srgbClr val="FFFFFF"/>
                </a:solidFill>
                <a:latin typeface="Arial"/>
                <a:ea typeface="Arial" charset="0"/>
                <a:cs typeface="Arial"/>
              </a:rPr>
              <a:t>°</a:t>
            </a:r>
            <a:endParaRPr lang="en-US" sz="1200" b="0" dirty="0">
              <a:solidFill>
                <a:srgbClr val="FFFFFF"/>
              </a:solidFill>
              <a:latin typeface="Arial"/>
              <a:cs typeface="Arial"/>
            </a:endParaRPr>
          </a:p>
        </p:txBody>
      </p:sp>
      <p:grpSp>
        <p:nvGrpSpPr>
          <p:cNvPr id="8" name="Group 6"/>
          <p:cNvGrpSpPr>
            <a:grpSpLocks/>
          </p:cNvGrpSpPr>
          <p:nvPr/>
        </p:nvGrpSpPr>
        <p:grpSpPr bwMode="auto">
          <a:xfrm>
            <a:off x="6496050" y="3573031"/>
            <a:ext cx="406400" cy="139700"/>
            <a:chOff x="4944" y="1136"/>
            <a:chExt cx="352" cy="64"/>
          </a:xfrm>
        </p:grpSpPr>
        <p:sp>
          <p:nvSpPr>
            <p:cNvPr id="40" name="Line 7"/>
            <p:cNvSpPr>
              <a:spLocks noChangeShapeType="1"/>
            </p:cNvSpPr>
            <p:nvPr/>
          </p:nvSpPr>
          <p:spPr bwMode="auto">
            <a:xfrm>
              <a:off x="4944" y="1136"/>
              <a:ext cx="352" cy="0"/>
            </a:xfrm>
            <a:prstGeom prst="line">
              <a:avLst/>
            </a:prstGeom>
            <a:noFill/>
            <a:ln w="9525">
              <a:solidFill>
                <a:srgbClr val="FFFF00"/>
              </a:solidFill>
              <a:round/>
              <a:headEnd/>
              <a:tailEnd type="triangle" w="sm" len="med"/>
            </a:ln>
            <a:effectLst/>
          </p:spPr>
          <p:txBody>
            <a:bodyPr>
              <a:prstTxWarp prst="textNoShape">
                <a:avLst/>
              </a:prstTxWarp>
            </a:bodyPr>
            <a:lstStyle/>
            <a:p>
              <a:endParaRPr lang="en-US" dirty="0">
                <a:solidFill>
                  <a:srgbClr val="FFFFFF"/>
                </a:solidFill>
                <a:latin typeface="Arial"/>
                <a:cs typeface="Arial"/>
              </a:endParaRPr>
            </a:p>
          </p:txBody>
        </p:sp>
        <p:sp>
          <p:nvSpPr>
            <p:cNvPr id="41" name="Line 8"/>
            <p:cNvSpPr>
              <a:spLocks noChangeShapeType="1"/>
            </p:cNvSpPr>
            <p:nvPr/>
          </p:nvSpPr>
          <p:spPr bwMode="auto">
            <a:xfrm>
              <a:off x="4944" y="1136"/>
              <a:ext cx="352" cy="64"/>
            </a:xfrm>
            <a:prstGeom prst="line">
              <a:avLst/>
            </a:prstGeom>
            <a:noFill/>
            <a:ln w="9525">
              <a:solidFill>
                <a:srgbClr val="FFFF00"/>
              </a:solidFill>
              <a:round/>
              <a:headEnd/>
              <a:tailEnd type="triangle" w="sm" len="med"/>
            </a:ln>
            <a:effectLst/>
          </p:spPr>
          <p:txBody>
            <a:bodyPr>
              <a:prstTxWarp prst="textNoShape">
                <a:avLst/>
              </a:prstTxWarp>
            </a:bodyPr>
            <a:lstStyle/>
            <a:p>
              <a:endParaRPr lang="en-US" dirty="0">
                <a:solidFill>
                  <a:srgbClr val="FFFFFF"/>
                </a:solidFill>
                <a:latin typeface="Arial"/>
                <a:cs typeface="Arial"/>
              </a:endParaRPr>
            </a:p>
          </p:txBody>
        </p:sp>
        <p:sp>
          <p:nvSpPr>
            <p:cNvPr id="42" name="Arc 9"/>
            <p:cNvSpPr>
              <a:spLocks/>
            </p:cNvSpPr>
            <p:nvPr/>
          </p:nvSpPr>
          <p:spPr bwMode="auto">
            <a:xfrm>
              <a:off x="5118" y="1136"/>
              <a:ext cx="27" cy="56"/>
            </a:xfrm>
            <a:custGeom>
              <a:avLst/>
              <a:gdLst>
                <a:gd name="G0" fmla="+- 0 0 0"/>
                <a:gd name="G1" fmla="+- 21600 0 0"/>
                <a:gd name="G2" fmla="+- 21600 0 0"/>
                <a:gd name="T0" fmla="*/ 0 w 19388"/>
                <a:gd name="T1" fmla="*/ 0 h 21600"/>
                <a:gd name="T2" fmla="*/ 19388 w 19388"/>
                <a:gd name="T3" fmla="*/ 12079 h 21600"/>
                <a:gd name="T4" fmla="*/ 0 w 19388"/>
                <a:gd name="T5" fmla="*/ 21600 h 21600"/>
              </a:gdLst>
              <a:ahLst/>
              <a:cxnLst>
                <a:cxn ang="0">
                  <a:pos x="T0" y="T1"/>
                </a:cxn>
                <a:cxn ang="0">
                  <a:pos x="T2" y="T3"/>
                </a:cxn>
                <a:cxn ang="0">
                  <a:pos x="T4" y="T5"/>
                </a:cxn>
              </a:cxnLst>
              <a:rect l="0" t="0" r="r" b="b"/>
              <a:pathLst>
                <a:path w="19388" h="21600" fill="none" extrusionOk="0">
                  <a:moveTo>
                    <a:pt x="0" y="-1"/>
                  </a:moveTo>
                  <a:cubicBezTo>
                    <a:pt x="8237" y="-1"/>
                    <a:pt x="15757" y="4685"/>
                    <a:pt x="19388" y="12078"/>
                  </a:cubicBezTo>
                </a:path>
                <a:path w="19388" h="21600" stroke="0" extrusionOk="0">
                  <a:moveTo>
                    <a:pt x="0" y="-1"/>
                  </a:moveTo>
                  <a:cubicBezTo>
                    <a:pt x="8237" y="-1"/>
                    <a:pt x="15757" y="4685"/>
                    <a:pt x="19388" y="12078"/>
                  </a:cubicBezTo>
                  <a:lnTo>
                    <a:pt x="0" y="21600"/>
                  </a:lnTo>
                  <a:close/>
                </a:path>
              </a:pathLst>
            </a:custGeom>
            <a:noFill/>
            <a:ln w="9525">
              <a:solidFill>
                <a:srgbClr val="FFFF00"/>
              </a:solidFill>
              <a:round/>
              <a:headEnd/>
              <a:tailEnd/>
            </a:ln>
            <a:effectLst/>
          </p:spPr>
          <p:txBody>
            <a:bodyPr wrap="none" anchor="ctr">
              <a:prstTxWarp prst="textNoShape">
                <a:avLst/>
              </a:prstTxWarp>
            </a:bodyPr>
            <a:lstStyle/>
            <a:p>
              <a:endParaRPr lang="en-US" dirty="0">
                <a:solidFill>
                  <a:srgbClr val="FFFFFF"/>
                </a:solidFill>
                <a:latin typeface="Arial"/>
                <a:cs typeface="Arial"/>
              </a:endParaRPr>
            </a:p>
          </p:txBody>
        </p:sp>
      </p:grpSp>
      <p:sp>
        <p:nvSpPr>
          <p:cNvPr id="9" name="Text Box 10"/>
          <p:cNvSpPr txBox="1">
            <a:spLocks noChangeArrowheads="1"/>
          </p:cNvSpPr>
          <p:nvPr/>
        </p:nvSpPr>
        <p:spPr bwMode="auto">
          <a:xfrm>
            <a:off x="6851650" y="3380944"/>
            <a:ext cx="613782" cy="523220"/>
          </a:xfrm>
          <a:prstGeom prst="rect">
            <a:avLst/>
          </a:prstGeom>
          <a:noFill/>
          <a:ln w="9525">
            <a:noFill/>
            <a:miter lim="800000"/>
            <a:headEnd/>
            <a:tailEnd/>
          </a:ln>
          <a:effectLst/>
        </p:spPr>
        <p:txBody>
          <a:bodyPr wrap="none">
            <a:prstTxWarp prst="textNoShape">
              <a:avLst/>
            </a:prstTxWarp>
            <a:spAutoFit/>
          </a:bodyPr>
          <a:lstStyle/>
          <a:p>
            <a:pPr eaLnBrk="1" hangingPunct="1"/>
            <a:r>
              <a:rPr lang="en-US" sz="1400" dirty="0">
                <a:solidFill>
                  <a:srgbClr val="FFFFFF"/>
                </a:solidFill>
                <a:latin typeface="Arial"/>
                <a:cs typeface="Arial"/>
              </a:rPr>
              <a:t>Sun</a:t>
            </a:r>
          </a:p>
          <a:p>
            <a:pPr eaLnBrk="1" hangingPunct="1"/>
            <a:r>
              <a:rPr lang="en-US" sz="1400" dirty="0">
                <a:solidFill>
                  <a:srgbClr val="FFFFFF"/>
                </a:solidFill>
                <a:latin typeface="Arial"/>
                <a:cs typeface="Arial"/>
              </a:rPr>
              <a:t>Earth</a:t>
            </a:r>
          </a:p>
        </p:txBody>
      </p:sp>
      <p:sp>
        <p:nvSpPr>
          <p:cNvPr id="10" name="Line 11"/>
          <p:cNvSpPr>
            <a:spLocks noChangeShapeType="1"/>
          </p:cNvSpPr>
          <p:nvPr/>
        </p:nvSpPr>
        <p:spPr bwMode="auto">
          <a:xfrm flipV="1">
            <a:off x="6667500" y="3636531"/>
            <a:ext cx="76200" cy="190500"/>
          </a:xfrm>
          <a:prstGeom prst="line">
            <a:avLst/>
          </a:prstGeom>
          <a:noFill/>
          <a:ln w="9525">
            <a:solidFill>
              <a:srgbClr val="FFFF00"/>
            </a:solidFill>
            <a:round/>
            <a:headEnd/>
            <a:tailEnd type="triangle" w="sm" len="sm"/>
          </a:ln>
          <a:effectLst/>
        </p:spPr>
        <p:txBody>
          <a:bodyPr>
            <a:prstTxWarp prst="textNoShape">
              <a:avLst/>
            </a:prstTxWarp>
          </a:bodyPr>
          <a:lstStyle/>
          <a:p>
            <a:endParaRPr lang="en-US" dirty="0">
              <a:solidFill>
                <a:srgbClr val="FFFFFF"/>
              </a:solidFill>
              <a:latin typeface="Arial"/>
              <a:cs typeface="Arial"/>
            </a:endParaRPr>
          </a:p>
        </p:txBody>
      </p:sp>
      <p:sp>
        <p:nvSpPr>
          <p:cNvPr id="11" name="Text Box 12"/>
          <p:cNvSpPr txBox="1">
            <a:spLocks noChangeArrowheads="1"/>
          </p:cNvSpPr>
          <p:nvPr/>
        </p:nvSpPr>
        <p:spPr bwMode="auto">
          <a:xfrm>
            <a:off x="4703763" y="1171443"/>
            <a:ext cx="547325" cy="246221"/>
          </a:xfrm>
          <a:prstGeom prst="rect">
            <a:avLst/>
          </a:prstGeom>
          <a:noFill/>
          <a:ln w="9525">
            <a:noFill/>
            <a:miter lim="800000"/>
            <a:headEnd/>
            <a:tailEnd/>
          </a:ln>
          <a:effectLst/>
        </p:spPr>
        <p:txBody>
          <a:bodyPr wrap="none" lIns="0" tIns="0" rIns="0" bIns="0">
            <a:prstTxWarp prst="textNoShape">
              <a:avLst/>
            </a:prstTxWarp>
            <a:spAutoFit/>
          </a:bodyPr>
          <a:lstStyle/>
          <a:p>
            <a:pPr eaLnBrk="1" hangingPunct="1"/>
            <a:r>
              <a:rPr lang="en-US" sz="1600" b="0" dirty="0">
                <a:solidFill>
                  <a:srgbClr val="FFFFFF"/>
                </a:solidFill>
                <a:latin typeface="Arial"/>
                <a:cs typeface="Arial"/>
              </a:rPr>
              <a:t>Hydra</a:t>
            </a:r>
          </a:p>
        </p:txBody>
      </p:sp>
      <p:sp>
        <p:nvSpPr>
          <p:cNvPr id="12" name="Text Box 13"/>
          <p:cNvSpPr txBox="1">
            <a:spLocks noChangeArrowheads="1"/>
          </p:cNvSpPr>
          <p:nvPr/>
        </p:nvSpPr>
        <p:spPr bwMode="auto">
          <a:xfrm>
            <a:off x="5329238" y="3830206"/>
            <a:ext cx="467676" cy="246221"/>
          </a:xfrm>
          <a:prstGeom prst="rect">
            <a:avLst/>
          </a:prstGeom>
          <a:noFill/>
          <a:ln w="9525">
            <a:noFill/>
            <a:miter lim="800000"/>
            <a:headEnd/>
            <a:tailEnd/>
          </a:ln>
          <a:effectLst/>
        </p:spPr>
        <p:txBody>
          <a:bodyPr wrap="none" lIns="0" tIns="0" rIns="0" bIns="0">
            <a:prstTxWarp prst="textNoShape">
              <a:avLst/>
            </a:prstTxWarp>
            <a:spAutoFit/>
          </a:bodyPr>
          <a:lstStyle/>
          <a:p>
            <a:pPr eaLnBrk="1" hangingPunct="1"/>
            <a:r>
              <a:rPr lang="en-US" sz="1600" b="0" dirty="0">
                <a:solidFill>
                  <a:srgbClr val="FFFFFF"/>
                </a:solidFill>
                <a:latin typeface="Arial"/>
                <a:cs typeface="Arial"/>
              </a:rPr>
              <a:t>Pluto</a:t>
            </a:r>
          </a:p>
        </p:txBody>
      </p:sp>
      <p:sp>
        <p:nvSpPr>
          <p:cNvPr id="13" name="Text Box 14"/>
          <p:cNvSpPr txBox="1">
            <a:spLocks noChangeArrowheads="1"/>
          </p:cNvSpPr>
          <p:nvPr/>
        </p:nvSpPr>
        <p:spPr bwMode="auto">
          <a:xfrm>
            <a:off x="5167313" y="5211331"/>
            <a:ext cx="296355" cy="246221"/>
          </a:xfrm>
          <a:prstGeom prst="rect">
            <a:avLst/>
          </a:prstGeom>
          <a:noFill/>
          <a:ln w="9525">
            <a:noFill/>
            <a:miter lim="800000"/>
            <a:headEnd/>
            <a:tailEnd/>
          </a:ln>
          <a:effectLst/>
        </p:spPr>
        <p:txBody>
          <a:bodyPr wrap="none" lIns="0" tIns="0" rIns="0" bIns="0">
            <a:prstTxWarp prst="textNoShape">
              <a:avLst/>
            </a:prstTxWarp>
            <a:spAutoFit/>
          </a:bodyPr>
          <a:lstStyle/>
          <a:p>
            <a:pPr eaLnBrk="1" hangingPunct="1"/>
            <a:r>
              <a:rPr lang="en-US" sz="1600" b="0" dirty="0">
                <a:solidFill>
                  <a:srgbClr val="FFFFFF"/>
                </a:solidFill>
                <a:latin typeface="Arial"/>
                <a:cs typeface="Arial"/>
              </a:rPr>
              <a:t>Nix</a:t>
            </a:r>
          </a:p>
        </p:txBody>
      </p:sp>
      <p:sp>
        <p:nvSpPr>
          <p:cNvPr id="14" name="Text Box 15"/>
          <p:cNvSpPr txBox="1">
            <a:spLocks noChangeArrowheads="1"/>
          </p:cNvSpPr>
          <p:nvPr/>
        </p:nvSpPr>
        <p:spPr bwMode="auto">
          <a:xfrm>
            <a:off x="5335100" y="3239656"/>
            <a:ext cx="672961" cy="246221"/>
          </a:xfrm>
          <a:prstGeom prst="rect">
            <a:avLst/>
          </a:prstGeom>
          <a:noFill/>
          <a:ln w="9525">
            <a:noFill/>
            <a:miter lim="800000"/>
            <a:headEnd/>
            <a:tailEnd/>
          </a:ln>
          <a:effectLst/>
        </p:spPr>
        <p:txBody>
          <a:bodyPr wrap="none" lIns="0" tIns="0" rIns="0" bIns="0">
            <a:prstTxWarp prst="textNoShape">
              <a:avLst/>
            </a:prstTxWarp>
            <a:spAutoFit/>
          </a:bodyPr>
          <a:lstStyle/>
          <a:p>
            <a:pPr eaLnBrk="1" hangingPunct="1"/>
            <a:r>
              <a:rPr lang="en-US" sz="1600" b="0" dirty="0">
                <a:solidFill>
                  <a:srgbClr val="FFFFFF"/>
                </a:solidFill>
                <a:latin typeface="Arial"/>
                <a:cs typeface="Arial"/>
              </a:rPr>
              <a:t>Charon</a:t>
            </a:r>
          </a:p>
        </p:txBody>
      </p:sp>
      <p:sp>
        <p:nvSpPr>
          <p:cNvPr id="20" name="Line 31"/>
          <p:cNvSpPr>
            <a:spLocks noChangeShapeType="1"/>
          </p:cNvSpPr>
          <p:nvPr/>
        </p:nvSpPr>
        <p:spPr bwMode="auto">
          <a:xfrm flipH="1">
            <a:off x="4860925" y="3960381"/>
            <a:ext cx="438150" cy="0"/>
          </a:xfrm>
          <a:prstGeom prst="line">
            <a:avLst/>
          </a:prstGeom>
          <a:noFill/>
          <a:ln w="9525">
            <a:solidFill>
              <a:srgbClr val="FFFF00"/>
            </a:solidFill>
            <a:round/>
            <a:headEnd/>
            <a:tailEnd type="triangle" w="med" len="med"/>
          </a:ln>
          <a:effectLst/>
        </p:spPr>
        <p:txBody>
          <a:bodyPr wrap="none" lIns="0" tIns="0" rIns="0" bIns="0">
            <a:prstTxWarp prst="textNoShape">
              <a:avLst/>
            </a:prstTxWarp>
            <a:spAutoFit/>
          </a:bodyPr>
          <a:lstStyle/>
          <a:p>
            <a:endParaRPr lang="en-US" dirty="0">
              <a:solidFill>
                <a:srgbClr val="FFFFFF"/>
              </a:solidFill>
              <a:latin typeface="Arial"/>
              <a:cs typeface="Arial"/>
            </a:endParaRPr>
          </a:p>
        </p:txBody>
      </p:sp>
      <p:sp>
        <p:nvSpPr>
          <p:cNvPr id="21" name="Line 32"/>
          <p:cNvSpPr>
            <a:spLocks noChangeShapeType="1"/>
          </p:cNvSpPr>
          <p:nvPr/>
        </p:nvSpPr>
        <p:spPr bwMode="auto">
          <a:xfrm flipH="1">
            <a:off x="4814888" y="1485469"/>
            <a:ext cx="381000" cy="0"/>
          </a:xfrm>
          <a:prstGeom prst="line">
            <a:avLst/>
          </a:prstGeom>
          <a:noFill/>
          <a:ln w="9525">
            <a:solidFill>
              <a:srgbClr val="FFFF00"/>
            </a:solidFill>
            <a:round/>
            <a:headEnd/>
            <a:tailEnd type="triangle" w="med" len="med"/>
          </a:ln>
          <a:effectLst/>
        </p:spPr>
        <p:txBody>
          <a:bodyPr lIns="0" tIns="0" rIns="0" bIns="0">
            <a:prstTxWarp prst="textNoShape">
              <a:avLst/>
            </a:prstTxWarp>
            <a:spAutoFit/>
          </a:bodyPr>
          <a:lstStyle/>
          <a:p>
            <a:endParaRPr lang="en-US" dirty="0">
              <a:solidFill>
                <a:srgbClr val="FFFFFF"/>
              </a:solidFill>
              <a:latin typeface="Arial"/>
              <a:cs typeface="Arial"/>
            </a:endParaRPr>
          </a:p>
        </p:txBody>
      </p:sp>
      <p:sp>
        <p:nvSpPr>
          <p:cNvPr id="22" name="Line 33"/>
          <p:cNvSpPr>
            <a:spLocks noChangeShapeType="1"/>
          </p:cNvSpPr>
          <p:nvPr/>
        </p:nvSpPr>
        <p:spPr bwMode="auto">
          <a:xfrm flipH="1">
            <a:off x="4902200" y="3382531"/>
            <a:ext cx="438150" cy="0"/>
          </a:xfrm>
          <a:prstGeom prst="line">
            <a:avLst/>
          </a:prstGeom>
          <a:noFill/>
          <a:ln w="9525">
            <a:solidFill>
              <a:srgbClr val="FFFF00"/>
            </a:solidFill>
            <a:round/>
            <a:headEnd/>
            <a:tailEnd type="triangle" w="med" len="med"/>
          </a:ln>
          <a:effectLst/>
        </p:spPr>
        <p:txBody>
          <a:bodyPr wrap="none" lIns="0" tIns="0" rIns="0" bIns="0">
            <a:prstTxWarp prst="textNoShape">
              <a:avLst/>
            </a:prstTxWarp>
            <a:spAutoFit/>
          </a:bodyPr>
          <a:lstStyle/>
          <a:p>
            <a:endParaRPr lang="en-US" dirty="0">
              <a:solidFill>
                <a:srgbClr val="FFFFFF"/>
              </a:solidFill>
              <a:latin typeface="Arial"/>
              <a:cs typeface="Arial"/>
            </a:endParaRPr>
          </a:p>
        </p:txBody>
      </p:sp>
      <p:sp>
        <p:nvSpPr>
          <p:cNvPr id="23" name="Line 34"/>
          <p:cNvSpPr>
            <a:spLocks noChangeShapeType="1"/>
          </p:cNvSpPr>
          <p:nvPr/>
        </p:nvSpPr>
        <p:spPr bwMode="auto">
          <a:xfrm flipH="1">
            <a:off x="4703763" y="5308169"/>
            <a:ext cx="438150" cy="0"/>
          </a:xfrm>
          <a:prstGeom prst="line">
            <a:avLst/>
          </a:prstGeom>
          <a:noFill/>
          <a:ln w="9525">
            <a:solidFill>
              <a:srgbClr val="FFFF00"/>
            </a:solidFill>
            <a:round/>
            <a:headEnd/>
            <a:tailEnd type="triangle" w="med" len="med"/>
          </a:ln>
          <a:effectLst/>
        </p:spPr>
        <p:txBody>
          <a:bodyPr wrap="none" lIns="0" tIns="0" rIns="0" bIns="0">
            <a:prstTxWarp prst="textNoShape">
              <a:avLst/>
            </a:prstTxWarp>
            <a:spAutoFit/>
          </a:bodyPr>
          <a:lstStyle/>
          <a:p>
            <a:endParaRPr lang="en-US" dirty="0">
              <a:solidFill>
                <a:srgbClr val="FFFFFF"/>
              </a:solidFill>
              <a:latin typeface="Arial"/>
              <a:cs typeface="Arial"/>
            </a:endParaRPr>
          </a:p>
        </p:txBody>
      </p:sp>
      <p:sp>
        <p:nvSpPr>
          <p:cNvPr id="24" name="Text Box 36"/>
          <p:cNvSpPr txBox="1">
            <a:spLocks noChangeArrowheads="1"/>
          </p:cNvSpPr>
          <p:nvPr/>
        </p:nvSpPr>
        <p:spPr bwMode="auto">
          <a:xfrm rot="1528629">
            <a:off x="6112068" y="5329619"/>
            <a:ext cx="2209940" cy="584776"/>
          </a:xfrm>
          <a:prstGeom prst="rect">
            <a:avLst/>
          </a:prstGeom>
          <a:noFill/>
          <a:ln w="9525">
            <a:noFill/>
            <a:miter lim="800000"/>
            <a:headEnd/>
            <a:tailEnd/>
          </a:ln>
          <a:effectLst/>
        </p:spPr>
        <p:txBody>
          <a:bodyPr wrap="square">
            <a:prstTxWarp prst="textNoShape">
              <a:avLst/>
            </a:prstTxWarp>
            <a:spAutoFit/>
          </a:bodyPr>
          <a:lstStyle/>
          <a:p>
            <a:pPr algn="ctr" eaLnBrk="1" hangingPunct="1"/>
            <a:r>
              <a:rPr lang="en-US" sz="1600" dirty="0" smtClean="0">
                <a:solidFill>
                  <a:srgbClr val="FFFFFF"/>
                </a:solidFill>
                <a:latin typeface="Arial"/>
                <a:cs typeface="Arial"/>
              </a:rPr>
              <a:t>New Horizons Trajectory</a:t>
            </a:r>
            <a:endParaRPr lang="en-US" sz="1600" b="0" dirty="0">
              <a:solidFill>
                <a:srgbClr val="FFFFFF"/>
              </a:solidFill>
              <a:latin typeface="Arial"/>
              <a:cs typeface="Arial"/>
            </a:endParaRPr>
          </a:p>
        </p:txBody>
      </p:sp>
      <p:sp>
        <p:nvSpPr>
          <p:cNvPr id="43" name="TextBox 42"/>
          <p:cNvSpPr txBox="1"/>
          <p:nvPr/>
        </p:nvSpPr>
        <p:spPr>
          <a:xfrm>
            <a:off x="1" y="-22812"/>
            <a:ext cx="9069420" cy="1200329"/>
          </a:xfrm>
          <a:prstGeom prst="rect">
            <a:avLst/>
          </a:prstGeom>
          <a:noFill/>
        </p:spPr>
        <p:txBody>
          <a:bodyPr wrap="square" rtlCol="0">
            <a:spAutoFit/>
          </a:bodyPr>
          <a:lstStyle/>
          <a:p>
            <a:r>
              <a:rPr lang="en-US" sz="3600" dirty="0" smtClean="0">
                <a:solidFill>
                  <a:srgbClr val="FFFFFF"/>
                </a:solidFill>
                <a:latin typeface="Calibri"/>
                <a:cs typeface="Calibri"/>
              </a:rPr>
              <a:t>The Flyby: July 14, 2015</a:t>
            </a:r>
            <a:r>
              <a:rPr lang="en-US" sz="3600" dirty="0">
                <a:solidFill>
                  <a:srgbClr val="FFFFFF"/>
                </a:solidFill>
                <a:latin typeface="Calibri"/>
                <a:cs typeface="Calibri"/>
              </a:rPr>
              <a:t/>
            </a:r>
            <a:br>
              <a:rPr lang="en-US" sz="3600" dirty="0">
                <a:solidFill>
                  <a:srgbClr val="FFFFFF"/>
                </a:solidFill>
                <a:latin typeface="Calibri"/>
                <a:cs typeface="Calibri"/>
              </a:rPr>
            </a:br>
            <a:r>
              <a:rPr lang="en-US" sz="3600" dirty="0" smtClean="0">
                <a:solidFill>
                  <a:srgbClr val="FFFFFF"/>
                </a:solidFill>
                <a:latin typeface="Calibri"/>
                <a:cs typeface="Calibri"/>
              </a:rPr>
              <a:t>The spacecraft crossed through in a few hours</a:t>
            </a:r>
            <a:endParaRPr lang="en-US" sz="3600" dirty="0">
              <a:solidFill>
                <a:srgbClr val="FFFFFF"/>
              </a:solidFill>
              <a:latin typeface="Calibri"/>
              <a:cs typeface="Calibri"/>
            </a:endParaRPr>
          </a:p>
        </p:txBody>
      </p:sp>
      <p:grpSp>
        <p:nvGrpSpPr>
          <p:cNvPr id="2" name="Group 1"/>
          <p:cNvGrpSpPr/>
          <p:nvPr/>
        </p:nvGrpSpPr>
        <p:grpSpPr>
          <a:xfrm>
            <a:off x="254000" y="1319937"/>
            <a:ext cx="5974957" cy="5353652"/>
            <a:chOff x="254000" y="1319937"/>
            <a:chExt cx="5974957" cy="5353652"/>
          </a:xfrm>
        </p:grpSpPr>
        <p:grpSp>
          <p:nvGrpSpPr>
            <p:cNvPr id="15" name="Group 14"/>
            <p:cNvGrpSpPr/>
            <p:nvPr/>
          </p:nvGrpSpPr>
          <p:grpSpPr>
            <a:xfrm>
              <a:off x="2428875" y="4285819"/>
              <a:ext cx="1878013" cy="1316514"/>
              <a:chOff x="2428875" y="3645483"/>
              <a:chExt cx="1878013" cy="1316514"/>
            </a:xfrm>
          </p:grpSpPr>
          <p:sp>
            <p:nvSpPr>
              <p:cNvPr id="38" name="Text Box 18"/>
              <p:cNvSpPr txBox="1">
                <a:spLocks noChangeArrowheads="1"/>
              </p:cNvSpPr>
              <p:nvPr/>
            </p:nvSpPr>
            <p:spPr bwMode="auto">
              <a:xfrm>
                <a:off x="2428875" y="4223333"/>
                <a:ext cx="1120820" cy="738664"/>
              </a:xfrm>
              <a:prstGeom prst="rect">
                <a:avLst/>
              </a:prstGeom>
              <a:noFill/>
              <a:ln w="9525">
                <a:noFill/>
                <a:miter lim="800000"/>
                <a:headEnd/>
                <a:tailEnd/>
              </a:ln>
              <a:effectLst/>
            </p:spPr>
            <p:txBody>
              <a:bodyPr wrap="none">
                <a:prstTxWarp prst="textNoShape">
                  <a:avLst/>
                </a:prstTxWarp>
                <a:spAutoFit/>
              </a:bodyPr>
              <a:lstStyle/>
              <a:p>
                <a:pPr eaLnBrk="1" hangingPunct="1"/>
                <a:r>
                  <a:rPr lang="en-US" sz="1400" dirty="0">
                    <a:solidFill>
                      <a:srgbClr val="FFFFFF"/>
                    </a:solidFill>
                    <a:latin typeface="Arial"/>
                    <a:cs typeface="Arial"/>
                  </a:rPr>
                  <a:t>Charon C/A</a:t>
                </a:r>
              </a:p>
              <a:p>
                <a:pPr eaLnBrk="1" hangingPunct="1"/>
                <a:r>
                  <a:rPr lang="en-US" sz="1400" dirty="0">
                    <a:solidFill>
                      <a:srgbClr val="FFFFFF"/>
                    </a:solidFill>
                    <a:latin typeface="Arial"/>
                    <a:cs typeface="Arial"/>
                  </a:rPr>
                  <a:t>12:</a:t>
                </a:r>
                <a:r>
                  <a:rPr lang="en-US" sz="1400" dirty="0" smtClean="0">
                    <a:solidFill>
                      <a:srgbClr val="FFFFFF"/>
                    </a:solidFill>
                    <a:latin typeface="Arial"/>
                    <a:cs typeface="Arial"/>
                  </a:rPr>
                  <a:t>02:23</a:t>
                </a:r>
              </a:p>
              <a:p>
                <a:r>
                  <a:rPr lang="en-US" sz="1400" dirty="0" smtClean="0">
                    <a:solidFill>
                      <a:srgbClr val="FFFFFF"/>
                    </a:solidFill>
                    <a:latin typeface="Arial"/>
                    <a:ea typeface="Lucida Grande"/>
                    <a:cs typeface="Arial"/>
                  </a:rPr>
                  <a:t>28,825 km</a:t>
                </a:r>
                <a:endParaRPr lang="en-US" sz="1400" dirty="0" smtClean="0">
                  <a:solidFill>
                    <a:srgbClr val="FFFFFF"/>
                  </a:solidFill>
                  <a:latin typeface="Arial"/>
                  <a:cs typeface="Arial"/>
                </a:endParaRPr>
              </a:p>
            </p:txBody>
          </p:sp>
          <p:sp>
            <p:nvSpPr>
              <p:cNvPr id="39" name="Line 24"/>
              <p:cNvSpPr>
                <a:spLocks noChangeShapeType="1"/>
              </p:cNvSpPr>
              <p:nvPr/>
            </p:nvSpPr>
            <p:spPr bwMode="auto">
              <a:xfrm flipV="1">
                <a:off x="3287713" y="3645483"/>
                <a:ext cx="1019175" cy="647700"/>
              </a:xfrm>
              <a:prstGeom prst="line">
                <a:avLst/>
              </a:prstGeom>
              <a:noFill/>
              <a:ln w="12700">
                <a:solidFill>
                  <a:srgbClr val="FFFFFF"/>
                </a:solidFill>
                <a:round/>
                <a:headEnd/>
                <a:tailEnd type="triangle" w="med" len="med"/>
              </a:ln>
              <a:effectLst/>
            </p:spPr>
            <p:txBody>
              <a:bodyPr lIns="0" tIns="0" rIns="0" bIns="0">
                <a:prstTxWarp prst="textNoShape">
                  <a:avLst/>
                </a:prstTxWarp>
                <a:spAutoFit/>
              </a:bodyPr>
              <a:lstStyle/>
              <a:p>
                <a:endParaRPr lang="en-US" dirty="0">
                  <a:solidFill>
                    <a:srgbClr val="FFFFFF"/>
                  </a:solidFill>
                  <a:latin typeface="Arial"/>
                  <a:cs typeface="Arial"/>
                </a:endParaRPr>
              </a:p>
            </p:txBody>
          </p:sp>
        </p:grpSp>
        <p:grpSp>
          <p:nvGrpSpPr>
            <p:cNvPr id="16" name="Group 15"/>
            <p:cNvGrpSpPr/>
            <p:nvPr/>
          </p:nvGrpSpPr>
          <p:grpSpPr>
            <a:xfrm>
              <a:off x="1463675" y="3922281"/>
              <a:ext cx="2051050" cy="1235552"/>
              <a:chOff x="1463675" y="3281945"/>
              <a:chExt cx="2051050" cy="1235552"/>
            </a:xfrm>
          </p:grpSpPr>
          <p:sp>
            <p:nvSpPr>
              <p:cNvPr id="36" name="Text Box 19"/>
              <p:cNvSpPr txBox="1">
                <a:spLocks noChangeArrowheads="1"/>
              </p:cNvSpPr>
              <p:nvPr/>
            </p:nvSpPr>
            <p:spPr bwMode="auto">
              <a:xfrm>
                <a:off x="1463675" y="3778833"/>
                <a:ext cx="1082786" cy="738664"/>
              </a:xfrm>
              <a:prstGeom prst="rect">
                <a:avLst/>
              </a:prstGeom>
              <a:noFill/>
              <a:ln w="9525">
                <a:noFill/>
                <a:miter lim="800000"/>
                <a:headEnd/>
                <a:tailEnd/>
              </a:ln>
              <a:effectLst/>
            </p:spPr>
            <p:txBody>
              <a:bodyPr wrap="none">
                <a:prstTxWarp prst="textNoShape">
                  <a:avLst/>
                </a:prstTxWarp>
                <a:spAutoFit/>
              </a:bodyPr>
              <a:lstStyle/>
              <a:p>
                <a:pPr eaLnBrk="1" hangingPunct="1"/>
                <a:r>
                  <a:rPr lang="en-US" sz="1400" dirty="0">
                    <a:solidFill>
                      <a:srgbClr val="FFFFFF"/>
                    </a:solidFill>
                    <a:latin typeface="Arial"/>
                    <a:cs typeface="Arial"/>
                  </a:rPr>
                  <a:t>Pluto-Sun </a:t>
                </a:r>
              </a:p>
              <a:p>
                <a:pPr eaLnBrk="1" hangingPunct="1"/>
                <a:r>
                  <a:rPr lang="en-US" sz="1400" dirty="0" smtClean="0">
                    <a:solidFill>
                      <a:srgbClr val="FFFFFF"/>
                    </a:solidFill>
                    <a:latin typeface="Arial"/>
                    <a:cs typeface="Arial"/>
                  </a:rPr>
                  <a:t>Occultation</a:t>
                </a:r>
              </a:p>
              <a:p>
                <a:pPr eaLnBrk="1" hangingPunct="1"/>
                <a:r>
                  <a:rPr lang="en-US" sz="1400" dirty="0" smtClean="0">
                    <a:solidFill>
                      <a:srgbClr val="FFFFFF"/>
                    </a:solidFill>
                    <a:latin typeface="Arial"/>
                    <a:cs typeface="Arial"/>
                  </a:rPr>
                  <a:t>12:49:58</a:t>
                </a:r>
                <a:endParaRPr lang="en-US" sz="1400" dirty="0">
                  <a:solidFill>
                    <a:srgbClr val="FFFFFF"/>
                  </a:solidFill>
                  <a:latin typeface="Arial"/>
                  <a:cs typeface="Arial"/>
                </a:endParaRPr>
              </a:p>
            </p:txBody>
          </p:sp>
          <p:sp>
            <p:nvSpPr>
              <p:cNvPr id="37" name="Line 27"/>
              <p:cNvSpPr>
                <a:spLocks noChangeShapeType="1"/>
              </p:cNvSpPr>
              <p:nvPr/>
            </p:nvSpPr>
            <p:spPr bwMode="auto">
              <a:xfrm flipV="1">
                <a:off x="2486025" y="3281945"/>
                <a:ext cx="1028700" cy="704850"/>
              </a:xfrm>
              <a:prstGeom prst="line">
                <a:avLst/>
              </a:prstGeom>
              <a:noFill/>
              <a:ln w="12700">
                <a:solidFill>
                  <a:srgbClr val="FFFFFF"/>
                </a:solidFill>
                <a:round/>
                <a:headEnd/>
                <a:tailEnd type="triangle" w="med" len="med"/>
              </a:ln>
              <a:effectLst/>
            </p:spPr>
            <p:txBody>
              <a:bodyPr lIns="0" tIns="0" rIns="0" bIns="0">
                <a:prstTxWarp prst="textNoShape">
                  <a:avLst/>
                </a:prstTxWarp>
                <a:spAutoFit/>
              </a:bodyPr>
              <a:lstStyle/>
              <a:p>
                <a:endParaRPr lang="en-US" dirty="0">
                  <a:solidFill>
                    <a:srgbClr val="FFFFFF"/>
                  </a:solidFill>
                  <a:latin typeface="Arial"/>
                  <a:cs typeface="Arial"/>
                </a:endParaRPr>
              </a:p>
            </p:txBody>
          </p:sp>
        </p:grpSp>
        <p:grpSp>
          <p:nvGrpSpPr>
            <p:cNvPr id="17" name="Group 16"/>
            <p:cNvGrpSpPr/>
            <p:nvPr/>
          </p:nvGrpSpPr>
          <p:grpSpPr>
            <a:xfrm>
              <a:off x="254000" y="3379356"/>
              <a:ext cx="2054225" cy="1343502"/>
              <a:chOff x="254000" y="2739020"/>
              <a:chExt cx="2054225" cy="1343502"/>
            </a:xfrm>
          </p:grpSpPr>
          <p:sp>
            <p:nvSpPr>
              <p:cNvPr id="34" name="Text Box 20"/>
              <p:cNvSpPr txBox="1">
                <a:spLocks noChangeArrowheads="1"/>
              </p:cNvSpPr>
              <p:nvPr/>
            </p:nvSpPr>
            <p:spPr bwMode="auto">
              <a:xfrm>
                <a:off x="254000" y="3343858"/>
                <a:ext cx="1152742" cy="738664"/>
              </a:xfrm>
              <a:prstGeom prst="rect">
                <a:avLst/>
              </a:prstGeom>
              <a:noFill/>
              <a:ln w="9525">
                <a:noFill/>
                <a:miter lim="800000"/>
                <a:headEnd/>
                <a:tailEnd/>
              </a:ln>
              <a:effectLst/>
            </p:spPr>
            <p:txBody>
              <a:bodyPr wrap="none">
                <a:prstTxWarp prst="textNoShape">
                  <a:avLst/>
                </a:prstTxWarp>
                <a:spAutoFit/>
              </a:bodyPr>
              <a:lstStyle/>
              <a:p>
                <a:pPr eaLnBrk="1" hangingPunct="1"/>
                <a:r>
                  <a:rPr lang="en-US" sz="1400" dirty="0">
                    <a:solidFill>
                      <a:srgbClr val="FFFFFF"/>
                    </a:solidFill>
                    <a:latin typeface="Arial"/>
                    <a:cs typeface="Arial"/>
                  </a:rPr>
                  <a:t>Charon-Sun </a:t>
                </a:r>
              </a:p>
              <a:p>
                <a:pPr eaLnBrk="1" hangingPunct="1"/>
                <a:r>
                  <a:rPr lang="en-US" sz="1400" dirty="0" smtClean="0">
                    <a:solidFill>
                      <a:srgbClr val="FFFFFF"/>
                    </a:solidFill>
                    <a:latin typeface="Arial"/>
                    <a:cs typeface="Arial"/>
                  </a:rPr>
                  <a:t>Occultation</a:t>
                </a:r>
              </a:p>
              <a:p>
                <a:pPr eaLnBrk="1" hangingPunct="1"/>
                <a:r>
                  <a:rPr lang="en-US" sz="1400" dirty="0" smtClean="0">
                    <a:solidFill>
                      <a:srgbClr val="FFFFFF"/>
                    </a:solidFill>
                    <a:latin typeface="Arial"/>
                    <a:cs typeface="Arial"/>
                  </a:rPr>
                  <a:t>14:17:43</a:t>
                </a:r>
                <a:endParaRPr lang="en-US" sz="1400" dirty="0">
                  <a:solidFill>
                    <a:srgbClr val="FFFFFF"/>
                  </a:solidFill>
                  <a:latin typeface="Arial"/>
                  <a:cs typeface="Arial"/>
                </a:endParaRPr>
              </a:p>
            </p:txBody>
          </p:sp>
          <p:sp>
            <p:nvSpPr>
              <p:cNvPr id="35" name="Line 28"/>
              <p:cNvSpPr>
                <a:spLocks noChangeShapeType="1"/>
              </p:cNvSpPr>
              <p:nvPr/>
            </p:nvSpPr>
            <p:spPr bwMode="auto">
              <a:xfrm flipV="1">
                <a:off x="1241425" y="2739020"/>
                <a:ext cx="1066800" cy="676275"/>
              </a:xfrm>
              <a:prstGeom prst="line">
                <a:avLst/>
              </a:prstGeom>
              <a:noFill/>
              <a:ln w="12700">
                <a:solidFill>
                  <a:srgbClr val="FFFFFF"/>
                </a:solidFill>
                <a:round/>
                <a:headEnd/>
                <a:tailEnd type="triangle" w="med" len="med"/>
              </a:ln>
              <a:effectLst/>
            </p:spPr>
            <p:txBody>
              <a:bodyPr lIns="0" tIns="0" rIns="0" bIns="0">
                <a:prstTxWarp prst="textNoShape">
                  <a:avLst/>
                </a:prstTxWarp>
                <a:spAutoFit/>
              </a:bodyPr>
              <a:lstStyle/>
              <a:p>
                <a:endParaRPr lang="en-US" dirty="0">
                  <a:solidFill>
                    <a:srgbClr val="FFFFFF"/>
                  </a:solidFill>
                  <a:latin typeface="Arial"/>
                  <a:cs typeface="Arial"/>
                </a:endParaRPr>
              </a:p>
            </p:txBody>
          </p:sp>
        </p:grpSp>
        <p:grpSp>
          <p:nvGrpSpPr>
            <p:cNvPr id="18" name="Group 17"/>
            <p:cNvGrpSpPr/>
            <p:nvPr/>
          </p:nvGrpSpPr>
          <p:grpSpPr>
            <a:xfrm>
              <a:off x="2540000" y="2272869"/>
              <a:ext cx="1082786" cy="1630362"/>
              <a:chOff x="2540000" y="1632533"/>
              <a:chExt cx="1082786" cy="1630362"/>
            </a:xfrm>
          </p:grpSpPr>
          <p:sp>
            <p:nvSpPr>
              <p:cNvPr id="32" name="Text Box 22"/>
              <p:cNvSpPr txBox="1">
                <a:spLocks noChangeArrowheads="1"/>
              </p:cNvSpPr>
              <p:nvPr/>
            </p:nvSpPr>
            <p:spPr bwMode="auto">
              <a:xfrm>
                <a:off x="2540000" y="1632533"/>
                <a:ext cx="1082786" cy="738664"/>
              </a:xfrm>
              <a:prstGeom prst="rect">
                <a:avLst/>
              </a:prstGeom>
              <a:noFill/>
              <a:ln w="9525">
                <a:noFill/>
                <a:miter lim="800000"/>
                <a:headEnd/>
                <a:tailEnd/>
              </a:ln>
              <a:effectLst/>
            </p:spPr>
            <p:txBody>
              <a:bodyPr wrap="none">
                <a:prstTxWarp prst="textNoShape">
                  <a:avLst/>
                </a:prstTxWarp>
                <a:spAutoFit/>
              </a:bodyPr>
              <a:lstStyle/>
              <a:p>
                <a:pPr eaLnBrk="1" hangingPunct="1"/>
                <a:r>
                  <a:rPr lang="en-US" sz="1400" dirty="0">
                    <a:solidFill>
                      <a:srgbClr val="FFFFFF"/>
                    </a:solidFill>
                    <a:latin typeface="Arial"/>
                    <a:cs typeface="Arial"/>
                  </a:rPr>
                  <a:t>Pluto-Earth </a:t>
                </a:r>
              </a:p>
              <a:p>
                <a:pPr eaLnBrk="1" hangingPunct="1"/>
                <a:r>
                  <a:rPr lang="en-US" sz="1400" dirty="0">
                    <a:solidFill>
                      <a:srgbClr val="FFFFFF"/>
                    </a:solidFill>
                    <a:latin typeface="Arial"/>
                    <a:cs typeface="Arial"/>
                  </a:rPr>
                  <a:t>Occultation</a:t>
                </a:r>
              </a:p>
              <a:p>
                <a:pPr eaLnBrk="1" hangingPunct="1"/>
                <a:r>
                  <a:rPr lang="en-US" sz="1400" dirty="0" smtClean="0">
                    <a:solidFill>
                      <a:srgbClr val="FFFFFF"/>
                    </a:solidFill>
                    <a:latin typeface="Arial"/>
                    <a:cs typeface="Arial"/>
                  </a:rPr>
                  <a:t>12:51:00</a:t>
                </a:r>
                <a:endParaRPr lang="en-US" sz="1400" dirty="0">
                  <a:solidFill>
                    <a:srgbClr val="FFFFFF"/>
                  </a:solidFill>
                  <a:latin typeface="Arial"/>
                  <a:cs typeface="Arial"/>
                </a:endParaRPr>
              </a:p>
            </p:txBody>
          </p:sp>
          <p:sp>
            <p:nvSpPr>
              <p:cNvPr id="33" name="Line 29"/>
              <p:cNvSpPr>
                <a:spLocks noChangeShapeType="1"/>
              </p:cNvSpPr>
              <p:nvPr/>
            </p:nvSpPr>
            <p:spPr bwMode="auto">
              <a:xfrm>
                <a:off x="3190875" y="2281820"/>
                <a:ext cx="314325" cy="981075"/>
              </a:xfrm>
              <a:prstGeom prst="line">
                <a:avLst/>
              </a:prstGeom>
              <a:noFill/>
              <a:ln w="12700">
                <a:solidFill>
                  <a:srgbClr val="FFFFFF"/>
                </a:solidFill>
                <a:round/>
                <a:headEnd/>
                <a:tailEnd type="triangle" w="med" len="med"/>
              </a:ln>
              <a:effectLst/>
            </p:spPr>
            <p:txBody>
              <a:bodyPr lIns="0" tIns="0" rIns="0" bIns="0">
                <a:prstTxWarp prst="textNoShape">
                  <a:avLst/>
                </a:prstTxWarp>
                <a:spAutoFit/>
              </a:bodyPr>
              <a:lstStyle/>
              <a:p>
                <a:endParaRPr lang="en-US" dirty="0">
                  <a:solidFill>
                    <a:srgbClr val="FFFFFF"/>
                  </a:solidFill>
                  <a:latin typeface="Arial"/>
                  <a:cs typeface="Arial"/>
                </a:endParaRPr>
              </a:p>
            </p:txBody>
          </p:sp>
        </p:grpSp>
        <p:grpSp>
          <p:nvGrpSpPr>
            <p:cNvPr id="19" name="Group 18"/>
            <p:cNvGrpSpPr/>
            <p:nvPr/>
          </p:nvGrpSpPr>
          <p:grpSpPr>
            <a:xfrm>
              <a:off x="1225550" y="1656919"/>
              <a:ext cx="1262410" cy="1670050"/>
              <a:chOff x="1225550" y="1016583"/>
              <a:chExt cx="1262410" cy="1670050"/>
            </a:xfrm>
          </p:grpSpPr>
          <p:sp>
            <p:nvSpPr>
              <p:cNvPr id="30" name="Text Box 21"/>
              <p:cNvSpPr txBox="1">
                <a:spLocks noChangeArrowheads="1"/>
              </p:cNvSpPr>
              <p:nvPr/>
            </p:nvSpPr>
            <p:spPr bwMode="auto">
              <a:xfrm>
                <a:off x="1225550" y="1016583"/>
                <a:ext cx="1262410" cy="738664"/>
              </a:xfrm>
              <a:prstGeom prst="rect">
                <a:avLst/>
              </a:prstGeom>
              <a:noFill/>
              <a:ln w="9525">
                <a:noFill/>
                <a:miter lim="800000"/>
                <a:headEnd/>
                <a:tailEnd/>
              </a:ln>
              <a:effectLst/>
            </p:spPr>
            <p:txBody>
              <a:bodyPr wrap="none">
                <a:prstTxWarp prst="textNoShape">
                  <a:avLst/>
                </a:prstTxWarp>
                <a:spAutoFit/>
              </a:bodyPr>
              <a:lstStyle/>
              <a:p>
                <a:pPr eaLnBrk="1" hangingPunct="1"/>
                <a:r>
                  <a:rPr lang="en-US" sz="1400" dirty="0">
                    <a:solidFill>
                      <a:srgbClr val="FFFFFF"/>
                    </a:solidFill>
                    <a:latin typeface="Arial"/>
                    <a:cs typeface="Arial"/>
                  </a:rPr>
                  <a:t>Charon-Earth </a:t>
                </a:r>
              </a:p>
              <a:p>
                <a:pPr eaLnBrk="1" hangingPunct="1"/>
                <a:r>
                  <a:rPr lang="en-US" sz="1400" dirty="0" smtClean="0">
                    <a:solidFill>
                      <a:srgbClr val="FFFFFF"/>
                    </a:solidFill>
                    <a:latin typeface="Arial"/>
                    <a:cs typeface="Arial"/>
                  </a:rPr>
                  <a:t>Occultation</a:t>
                </a:r>
              </a:p>
              <a:p>
                <a:pPr eaLnBrk="1" hangingPunct="1"/>
                <a:r>
                  <a:rPr lang="en-US" sz="1400" dirty="0" smtClean="0">
                    <a:solidFill>
                      <a:srgbClr val="FFFFFF"/>
                    </a:solidFill>
                    <a:latin typeface="Arial"/>
                    <a:cs typeface="Arial"/>
                  </a:rPr>
                  <a:t>14:20:02</a:t>
                </a:r>
                <a:endParaRPr lang="en-US" sz="1400" dirty="0">
                  <a:solidFill>
                    <a:srgbClr val="FFFFFF"/>
                  </a:solidFill>
                  <a:latin typeface="Arial"/>
                  <a:cs typeface="Arial"/>
                </a:endParaRPr>
              </a:p>
            </p:txBody>
          </p:sp>
          <p:sp>
            <p:nvSpPr>
              <p:cNvPr id="31" name="Line 30"/>
              <p:cNvSpPr>
                <a:spLocks noChangeShapeType="1"/>
              </p:cNvSpPr>
              <p:nvPr/>
            </p:nvSpPr>
            <p:spPr bwMode="auto">
              <a:xfrm>
                <a:off x="1922463" y="1715083"/>
                <a:ext cx="342900" cy="971550"/>
              </a:xfrm>
              <a:prstGeom prst="line">
                <a:avLst/>
              </a:prstGeom>
              <a:noFill/>
              <a:ln w="12700">
                <a:solidFill>
                  <a:srgbClr val="FFFFFF"/>
                </a:solidFill>
                <a:round/>
                <a:headEnd/>
                <a:tailEnd type="triangle" w="med" len="med"/>
              </a:ln>
              <a:effectLst/>
            </p:spPr>
            <p:txBody>
              <a:bodyPr lIns="0" tIns="0" rIns="0" bIns="0">
                <a:prstTxWarp prst="textNoShape">
                  <a:avLst/>
                </a:prstTxWarp>
                <a:spAutoFit/>
              </a:bodyPr>
              <a:lstStyle/>
              <a:p>
                <a:endParaRPr lang="en-US" dirty="0">
                  <a:solidFill>
                    <a:srgbClr val="FFFFFF"/>
                  </a:solidFill>
                  <a:latin typeface="Arial"/>
                  <a:cs typeface="Arial"/>
                </a:endParaRPr>
              </a:p>
            </p:txBody>
          </p:sp>
        </p:grpSp>
        <p:sp>
          <p:nvSpPr>
            <p:cNvPr id="25" name="Text Box 17"/>
            <p:cNvSpPr txBox="1">
              <a:spLocks noChangeArrowheads="1"/>
            </p:cNvSpPr>
            <p:nvPr/>
          </p:nvSpPr>
          <p:spPr bwMode="auto">
            <a:xfrm>
              <a:off x="5076432" y="5536927"/>
              <a:ext cx="1152525" cy="692497"/>
            </a:xfrm>
            <a:prstGeom prst="rect">
              <a:avLst/>
            </a:prstGeom>
            <a:noFill/>
            <a:ln w="9525">
              <a:noFill/>
              <a:miter lim="800000"/>
              <a:headEnd/>
              <a:tailEnd/>
            </a:ln>
            <a:effectLst/>
          </p:spPr>
          <p:txBody>
            <a:bodyPr tIns="0">
              <a:prstTxWarp prst="textNoShape">
                <a:avLst/>
              </a:prstTxWarp>
              <a:spAutoFit/>
            </a:bodyPr>
            <a:lstStyle/>
            <a:p>
              <a:pPr eaLnBrk="1" hangingPunct="1"/>
              <a:r>
                <a:rPr lang="en-US" sz="1400" dirty="0" smtClean="0">
                  <a:solidFill>
                    <a:srgbClr val="FFFFFF"/>
                  </a:solidFill>
                  <a:latin typeface="Arial"/>
                  <a:cs typeface="Arial"/>
                </a:rPr>
                <a:t>Nix </a:t>
              </a:r>
              <a:r>
                <a:rPr lang="en-US" sz="1400" dirty="0">
                  <a:solidFill>
                    <a:srgbClr val="FFFFFF"/>
                  </a:solidFill>
                  <a:latin typeface="Arial"/>
                  <a:cs typeface="Arial"/>
                </a:rPr>
                <a:t>C/A</a:t>
              </a:r>
            </a:p>
            <a:p>
              <a:pPr eaLnBrk="1" hangingPunct="1"/>
              <a:r>
                <a:rPr lang="en-US" sz="1400" dirty="0" smtClean="0">
                  <a:solidFill>
                    <a:srgbClr val="FFFFFF"/>
                  </a:solidFill>
                  <a:latin typeface="Arial"/>
                  <a:cs typeface="Arial"/>
                </a:rPr>
                <a:t>11:11:48</a:t>
              </a:r>
            </a:p>
            <a:p>
              <a:r>
                <a:rPr lang="en-US" sz="1400" dirty="0" smtClean="0">
                  <a:solidFill>
                    <a:srgbClr val="FFFFFF"/>
                  </a:solidFill>
                  <a:latin typeface="Arial"/>
                  <a:ea typeface="Lucida Grande"/>
                  <a:cs typeface="Arial"/>
                </a:rPr>
                <a:t>22,067 km</a:t>
              </a:r>
              <a:endParaRPr lang="en-US" sz="1400" dirty="0">
                <a:solidFill>
                  <a:srgbClr val="FFFFFF"/>
                </a:solidFill>
                <a:latin typeface="Arial"/>
                <a:cs typeface="Arial"/>
              </a:endParaRPr>
            </a:p>
          </p:txBody>
        </p:sp>
        <p:sp>
          <p:nvSpPr>
            <p:cNvPr id="26" name="Text Box 18"/>
            <p:cNvSpPr txBox="1">
              <a:spLocks noChangeArrowheads="1"/>
            </p:cNvSpPr>
            <p:nvPr/>
          </p:nvSpPr>
          <p:spPr bwMode="auto">
            <a:xfrm>
              <a:off x="3579297" y="1319937"/>
              <a:ext cx="1022999" cy="738664"/>
            </a:xfrm>
            <a:prstGeom prst="rect">
              <a:avLst/>
            </a:prstGeom>
            <a:noFill/>
            <a:ln w="9525">
              <a:noFill/>
              <a:miter lim="800000"/>
              <a:headEnd/>
              <a:tailEnd/>
            </a:ln>
            <a:effectLst/>
          </p:spPr>
          <p:txBody>
            <a:bodyPr wrap="none">
              <a:prstTxWarp prst="textNoShape">
                <a:avLst/>
              </a:prstTxWarp>
              <a:spAutoFit/>
            </a:bodyPr>
            <a:lstStyle/>
            <a:p>
              <a:pPr eaLnBrk="1" hangingPunct="1"/>
              <a:r>
                <a:rPr lang="en-US" sz="1400" dirty="0" smtClean="0">
                  <a:solidFill>
                    <a:srgbClr val="FFFFFF"/>
                  </a:solidFill>
                  <a:latin typeface="Arial"/>
                  <a:cs typeface="Arial"/>
                </a:rPr>
                <a:t>Hydra </a:t>
              </a:r>
              <a:r>
                <a:rPr lang="en-US" sz="1400" dirty="0">
                  <a:solidFill>
                    <a:srgbClr val="FFFFFF"/>
                  </a:solidFill>
                  <a:latin typeface="Arial"/>
                  <a:cs typeface="Arial"/>
                </a:rPr>
                <a:t>C/A</a:t>
              </a:r>
            </a:p>
            <a:p>
              <a:pPr eaLnBrk="1" hangingPunct="1"/>
              <a:r>
                <a:rPr lang="en-US" sz="1400" dirty="0" smtClean="0">
                  <a:solidFill>
                    <a:srgbClr val="FFFFFF"/>
                  </a:solidFill>
                  <a:latin typeface="Arial"/>
                  <a:cs typeface="Arial"/>
                </a:rPr>
                <a:t>11:59:51</a:t>
              </a:r>
            </a:p>
            <a:p>
              <a:r>
                <a:rPr lang="en-US" sz="1400" dirty="0" smtClean="0">
                  <a:solidFill>
                    <a:srgbClr val="FFFFFF"/>
                  </a:solidFill>
                  <a:latin typeface="Arial"/>
                  <a:ea typeface="Lucida Grande"/>
                  <a:cs typeface="Arial"/>
                </a:rPr>
                <a:t>77,471 km</a:t>
              </a:r>
              <a:endParaRPr lang="en-US" sz="1400" dirty="0">
                <a:solidFill>
                  <a:srgbClr val="FFFFFF"/>
                </a:solidFill>
                <a:latin typeface="Arial"/>
                <a:cs typeface="Arial"/>
              </a:endParaRPr>
            </a:p>
          </p:txBody>
        </p:sp>
        <p:grpSp>
          <p:nvGrpSpPr>
            <p:cNvPr id="27" name="Group 26"/>
            <p:cNvGrpSpPr/>
            <p:nvPr/>
          </p:nvGrpSpPr>
          <p:grpSpPr>
            <a:xfrm>
              <a:off x="3416300" y="4419169"/>
              <a:ext cx="1152525" cy="1530697"/>
              <a:chOff x="3416300" y="3778833"/>
              <a:chExt cx="1152525" cy="1530697"/>
            </a:xfrm>
          </p:grpSpPr>
          <p:sp>
            <p:nvSpPr>
              <p:cNvPr id="28" name="Text Box 17"/>
              <p:cNvSpPr txBox="1">
                <a:spLocks noChangeArrowheads="1"/>
              </p:cNvSpPr>
              <p:nvPr/>
            </p:nvSpPr>
            <p:spPr bwMode="auto">
              <a:xfrm>
                <a:off x="3416300" y="4617033"/>
                <a:ext cx="1152525" cy="692497"/>
              </a:xfrm>
              <a:prstGeom prst="rect">
                <a:avLst/>
              </a:prstGeom>
              <a:noFill/>
              <a:ln w="9525">
                <a:noFill/>
                <a:miter lim="800000"/>
                <a:headEnd/>
                <a:tailEnd/>
              </a:ln>
              <a:effectLst/>
            </p:spPr>
            <p:txBody>
              <a:bodyPr tIns="0">
                <a:prstTxWarp prst="textNoShape">
                  <a:avLst/>
                </a:prstTxWarp>
                <a:spAutoFit/>
              </a:bodyPr>
              <a:lstStyle/>
              <a:p>
                <a:pPr eaLnBrk="1" hangingPunct="1"/>
                <a:r>
                  <a:rPr lang="en-US" sz="1400" dirty="0">
                    <a:solidFill>
                      <a:srgbClr val="FFFFFF"/>
                    </a:solidFill>
                    <a:latin typeface="Arial"/>
                    <a:cs typeface="Arial"/>
                  </a:rPr>
                  <a:t>Pluto C/A</a:t>
                </a:r>
              </a:p>
              <a:p>
                <a:pPr eaLnBrk="1" hangingPunct="1"/>
                <a:r>
                  <a:rPr lang="en-US" sz="1400" dirty="0" smtClean="0">
                    <a:solidFill>
                      <a:srgbClr val="FFFFFF"/>
                    </a:solidFill>
                    <a:latin typeface="Arial"/>
                    <a:cs typeface="Arial"/>
                  </a:rPr>
                  <a:t>11:48:29</a:t>
                </a:r>
              </a:p>
              <a:p>
                <a:r>
                  <a:rPr lang="en-US" sz="1400" dirty="0" smtClean="0">
                    <a:solidFill>
                      <a:srgbClr val="FFFFFF"/>
                    </a:solidFill>
                    <a:latin typeface="Arial"/>
                    <a:ea typeface="Lucida Grande"/>
                    <a:cs typeface="Arial"/>
                  </a:rPr>
                  <a:t>12,490 km</a:t>
                </a:r>
                <a:endParaRPr lang="en-US" sz="1400" dirty="0">
                  <a:solidFill>
                    <a:srgbClr val="FFFFFF"/>
                  </a:solidFill>
                  <a:latin typeface="Arial"/>
                  <a:cs typeface="Arial"/>
                </a:endParaRPr>
              </a:p>
            </p:txBody>
          </p:sp>
          <p:sp>
            <p:nvSpPr>
              <p:cNvPr id="29" name="Line 24"/>
              <p:cNvSpPr>
                <a:spLocks noChangeShapeType="1"/>
              </p:cNvSpPr>
              <p:nvPr/>
            </p:nvSpPr>
            <p:spPr bwMode="auto">
              <a:xfrm flipV="1">
                <a:off x="3975100" y="3778833"/>
                <a:ext cx="476250" cy="750886"/>
              </a:xfrm>
              <a:prstGeom prst="line">
                <a:avLst/>
              </a:prstGeom>
              <a:noFill/>
              <a:ln w="12700">
                <a:solidFill>
                  <a:srgbClr val="FFFFFF"/>
                </a:solidFill>
                <a:round/>
                <a:headEnd/>
                <a:tailEnd type="triangle" w="med" len="med"/>
              </a:ln>
              <a:effectLst/>
            </p:spPr>
            <p:txBody>
              <a:bodyPr wrap="square" lIns="0" tIns="0" rIns="0" bIns="0">
                <a:prstTxWarp prst="textNoShape">
                  <a:avLst/>
                </a:prstTxWarp>
                <a:spAutoFit/>
              </a:bodyPr>
              <a:lstStyle/>
              <a:p>
                <a:endParaRPr lang="en-US" dirty="0">
                  <a:solidFill>
                    <a:srgbClr val="FFFFFF"/>
                  </a:solidFill>
                  <a:latin typeface="Arial"/>
                  <a:cs typeface="Arial"/>
                </a:endParaRPr>
              </a:p>
            </p:txBody>
          </p:sp>
        </p:grpSp>
        <p:grpSp>
          <p:nvGrpSpPr>
            <p:cNvPr id="3" name="Group 2"/>
            <p:cNvGrpSpPr/>
            <p:nvPr/>
          </p:nvGrpSpPr>
          <p:grpSpPr>
            <a:xfrm>
              <a:off x="254000" y="5211202"/>
              <a:ext cx="1261884" cy="1462387"/>
              <a:chOff x="254000" y="5211202"/>
              <a:chExt cx="1261884" cy="1462387"/>
            </a:xfrm>
          </p:grpSpPr>
          <p:sp>
            <p:nvSpPr>
              <p:cNvPr id="44" name="Text Box 18"/>
              <p:cNvSpPr txBox="1">
                <a:spLocks noChangeArrowheads="1"/>
              </p:cNvSpPr>
              <p:nvPr/>
            </p:nvSpPr>
            <p:spPr bwMode="auto">
              <a:xfrm>
                <a:off x="254000" y="5211202"/>
                <a:ext cx="1261884" cy="738664"/>
              </a:xfrm>
              <a:prstGeom prst="rect">
                <a:avLst/>
              </a:prstGeom>
              <a:noFill/>
              <a:ln w="9525">
                <a:noFill/>
                <a:miter lim="800000"/>
                <a:headEnd/>
                <a:tailEnd/>
              </a:ln>
              <a:effectLst/>
            </p:spPr>
            <p:txBody>
              <a:bodyPr wrap="none">
                <a:prstTxWarp prst="textNoShape">
                  <a:avLst/>
                </a:prstTxWarp>
                <a:spAutoFit/>
              </a:bodyPr>
              <a:lstStyle/>
              <a:p>
                <a:pPr eaLnBrk="1" hangingPunct="1"/>
                <a:r>
                  <a:rPr lang="en-US" sz="1400" dirty="0" smtClean="0">
                    <a:solidFill>
                      <a:srgbClr val="FFFFFF"/>
                    </a:solidFill>
                    <a:latin typeface="Arial"/>
                    <a:cs typeface="Arial"/>
                  </a:rPr>
                  <a:t>Kerberos C</a:t>
                </a:r>
                <a:r>
                  <a:rPr lang="en-US" sz="1400" dirty="0">
                    <a:solidFill>
                      <a:srgbClr val="FFFFFF"/>
                    </a:solidFill>
                    <a:latin typeface="Arial"/>
                    <a:cs typeface="Arial"/>
                  </a:rPr>
                  <a:t>/A</a:t>
                </a:r>
              </a:p>
              <a:p>
                <a:pPr eaLnBrk="1" hangingPunct="1"/>
                <a:r>
                  <a:rPr lang="en-US" sz="1400" dirty="0">
                    <a:solidFill>
                      <a:srgbClr val="FFFFFF"/>
                    </a:solidFill>
                    <a:latin typeface="Arial"/>
                    <a:cs typeface="Arial"/>
                  </a:rPr>
                  <a:t>12</a:t>
                </a:r>
                <a:r>
                  <a:rPr lang="en-US" sz="1400" dirty="0" smtClean="0">
                    <a:solidFill>
                      <a:srgbClr val="FFFFFF"/>
                    </a:solidFill>
                    <a:latin typeface="Arial"/>
                    <a:cs typeface="Arial"/>
                  </a:rPr>
                  <a:t>:12:49</a:t>
                </a:r>
              </a:p>
              <a:p>
                <a:r>
                  <a:rPr lang="en-US" sz="1400" dirty="0" smtClean="0">
                    <a:solidFill>
                      <a:srgbClr val="FFFFFF"/>
                    </a:solidFill>
                    <a:latin typeface="Arial"/>
                    <a:ea typeface="Lucida Grande"/>
                    <a:cs typeface="Arial"/>
                  </a:rPr>
                  <a:t>68,948 km</a:t>
                </a:r>
                <a:endParaRPr lang="en-US" sz="1400" dirty="0" smtClean="0">
                  <a:solidFill>
                    <a:srgbClr val="FFFFFF"/>
                  </a:solidFill>
                  <a:latin typeface="Arial"/>
                  <a:cs typeface="Arial"/>
                </a:endParaRPr>
              </a:p>
            </p:txBody>
          </p:sp>
          <p:sp>
            <p:nvSpPr>
              <p:cNvPr id="46" name="Text Box 18"/>
              <p:cNvSpPr txBox="1">
                <a:spLocks noChangeArrowheads="1"/>
              </p:cNvSpPr>
              <p:nvPr/>
            </p:nvSpPr>
            <p:spPr bwMode="auto">
              <a:xfrm>
                <a:off x="272084" y="5934925"/>
                <a:ext cx="1022999" cy="738664"/>
              </a:xfrm>
              <a:prstGeom prst="rect">
                <a:avLst/>
              </a:prstGeom>
              <a:noFill/>
              <a:ln w="9525">
                <a:noFill/>
                <a:miter lim="800000"/>
                <a:headEnd/>
                <a:tailEnd/>
              </a:ln>
              <a:effectLst/>
            </p:spPr>
            <p:txBody>
              <a:bodyPr wrap="none">
                <a:prstTxWarp prst="textNoShape">
                  <a:avLst/>
                </a:prstTxWarp>
                <a:spAutoFit/>
              </a:bodyPr>
              <a:lstStyle/>
              <a:p>
                <a:pPr eaLnBrk="1" hangingPunct="1"/>
                <a:r>
                  <a:rPr lang="en-US" sz="1400" dirty="0" smtClean="0">
                    <a:solidFill>
                      <a:srgbClr val="FFFFFF"/>
                    </a:solidFill>
                    <a:latin typeface="Arial"/>
                    <a:cs typeface="Arial"/>
                  </a:rPr>
                  <a:t>Styx C</a:t>
                </a:r>
                <a:r>
                  <a:rPr lang="en-US" sz="1400" dirty="0">
                    <a:solidFill>
                      <a:srgbClr val="FFFFFF"/>
                    </a:solidFill>
                    <a:latin typeface="Arial"/>
                    <a:cs typeface="Arial"/>
                  </a:rPr>
                  <a:t>/A</a:t>
                </a:r>
              </a:p>
              <a:p>
                <a:pPr eaLnBrk="1" hangingPunct="1"/>
                <a:r>
                  <a:rPr lang="en-US" sz="1400" dirty="0">
                    <a:solidFill>
                      <a:srgbClr val="FFFFFF"/>
                    </a:solidFill>
                    <a:latin typeface="Arial"/>
                    <a:cs typeface="Arial"/>
                  </a:rPr>
                  <a:t>12</a:t>
                </a:r>
                <a:r>
                  <a:rPr lang="en-US" sz="1400" dirty="0" smtClean="0">
                    <a:solidFill>
                      <a:srgbClr val="FFFFFF"/>
                    </a:solidFill>
                    <a:latin typeface="Arial"/>
                    <a:cs typeface="Arial"/>
                  </a:rPr>
                  <a:t>:26:47</a:t>
                </a:r>
              </a:p>
              <a:p>
                <a:pPr eaLnBrk="1" hangingPunct="1"/>
                <a:r>
                  <a:rPr lang="en-US" sz="1400" dirty="0" smtClean="0">
                    <a:solidFill>
                      <a:srgbClr val="FFFFFF"/>
                    </a:solidFill>
                    <a:latin typeface="Arial"/>
                    <a:cs typeface="Arial"/>
                  </a:rPr>
                  <a:t>39,123 </a:t>
                </a:r>
                <a:r>
                  <a:rPr lang="en-US" sz="1400" dirty="0" smtClean="0">
                    <a:solidFill>
                      <a:srgbClr val="FFFFFF"/>
                    </a:solidFill>
                    <a:latin typeface="Arial"/>
                    <a:ea typeface="Lucida Grande"/>
                    <a:cs typeface="Arial"/>
                  </a:rPr>
                  <a:t>km</a:t>
                </a:r>
                <a:endParaRPr lang="en-US" sz="1400" dirty="0" smtClean="0">
                  <a:solidFill>
                    <a:srgbClr val="FFFFFF"/>
                  </a:solidFill>
                  <a:latin typeface="Arial"/>
                  <a:cs typeface="Arial"/>
                </a:endParaRPr>
              </a:p>
            </p:txBody>
          </p:sp>
        </p:grpSp>
      </p:grpSp>
      <p:sp>
        <p:nvSpPr>
          <p:cNvPr id="47" name="Text Box 36"/>
          <p:cNvSpPr txBox="1">
            <a:spLocks noChangeArrowheads="1"/>
          </p:cNvSpPr>
          <p:nvPr/>
        </p:nvSpPr>
        <p:spPr bwMode="auto">
          <a:xfrm>
            <a:off x="6819900" y="1541641"/>
            <a:ext cx="2209940" cy="584776"/>
          </a:xfrm>
          <a:prstGeom prst="rect">
            <a:avLst/>
          </a:prstGeom>
          <a:noFill/>
          <a:ln w="9525">
            <a:noFill/>
            <a:miter lim="800000"/>
            <a:headEnd/>
            <a:tailEnd/>
          </a:ln>
          <a:effectLst/>
        </p:spPr>
        <p:txBody>
          <a:bodyPr wrap="square">
            <a:prstTxWarp prst="textNoShape">
              <a:avLst/>
            </a:prstTxWarp>
            <a:spAutoFit/>
          </a:bodyPr>
          <a:lstStyle/>
          <a:p>
            <a:pPr algn="ctr" eaLnBrk="1" hangingPunct="1"/>
            <a:r>
              <a:rPr lang="en-US" sz="1600" dirty="0" smtClean="0">
                <a:solidFill>
                  <a:srgbClr val="FFFFFF"/>
                </a:solidFill>
                <a:latin typeface="Arial"/>
                <a:cs typeface="Arial"/>
              </a:rPr>
              <a:t>Times in </a:t>
            </a:r>
            <a:r>
              <a:rPr lang="en-US" sz="1600" b="0" dirty="0" smtClean="0">
                <a:solidFill>
                  <a:srgbClr val="FFFFFF"/>
                </a:solidFill>
                <a:latin typeface="Arial"/>
                <a:cs typeface="Arial"/>
              </a:rPr>
              <a:t>UTC</a:t>
            </a:r>
          </a:p>
          <a:p>
            <a:pPr algn="ctr" eaLnBrk="1" hangingPunct="1"/>
            <a:r>
              <a:rPr lang="en-US" sz="1600" dirty="0" smtClean="0">
                <a:solidFill>
                  <a:srgbClr val="FFFFFF"/>
                </a:solidFill>
                <a:latin typeface="Arial"/>
                <a:cs typeface="Arial"/>
              </a:rPr>
              <a:t>Distance from surface</a:t>
            </a:r>
            <a:endParaRPr lang="en-US" sz="1600" b="0" dirty="0">
              <a:solidFill>
                <a:srgbClr val="FFFFFF"/>
              </a:solidFill>
              <a:latin typeface="Arial"/>
              <a:cs typeface="Arial"/>
            </a:endParaRPr>
          </a:p>
        </p:txBody>
      </p:sp>
    </p:spTree>
    <p:extLst>
      <p:ext uri="{BB962C8B-B14F-4D97-AF65-F5344CB8AC3E}">
        <p14:creationId xmlns:p14="http://schemas.microsoft.com/office/powerpoint/2010/main" val="1074317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at Low Phase </a:t>
            </a:r>
            <a:endParaRPr lang="en-US" dirty="0"/>
          </a:p>
        </p:txBody>
      </p:sp>
      <p:pic>
        <p:nvPicPr>
          <p:cNvPr id="3" name="Picture 2"/>
          <p:cNvPicPr>
            <a:picLocks noChangeAspect="1"/>
          </p:cNvPicPr>
          <p:nvPr/>
        </p:nvPicPr>
        <p:blipFill>
          <a:blip r:embed="rId2"/>
          <a:stretch>
            <a:fillRect/>
          </a:stretch>
        </p:blipFill>
        <p:spPr>
          <a:xfrm>
            <a:off x="327742" y="1411570"/>
            <a:ext cx="8422966" cy="5446429"/>
          </a:xfrm>
          <a:prstGeom prst="rect">
            <a:avLst/>
          </a:prstGeom>
        </p:spPr>
      </p:pic>
    </p:spTree>
    <p:extLst>
      <p:ext uri="{BB962C8B-B14F-4D97-AF65-F5344CB8AC3E}">
        <p14:creationId xmlns:p14="http://schemas.microsoft.com/office/powerpoint/2010/main" val="185405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blip>
          <a:stretch>
            <a:fillRect/>
          </a:stretch>
        </p:blipFill>
        <p:spPr>
          <a:xfrm rot="597065">
            <a:off x="707055" y="1207529"/>
            <a:ext cx="8736384" cy="6117484"/>
          </a:xfrm>
          <a:prstGeom prst="rect">
            <a:avLst/>
          </a:prstGeom>
        </p:spPr>
      </p:pic>
      <p:sp>
        <p:nvSpPr>
          <p:cNvPr id="5" name="Rectangle 4"/>
          <p:cNvSpPr/>
          <p:nvPr/>
        </p:nvSpPr>
        <p:spPr>
          <a:xfrm>
            <a:off x="9144000" y="1082601"/>
            <a:ext cx="894742" cy="577539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6858000"/>
            <a:ext cx="10155877" cy="108260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solidFill>
            <a:schemeClr val="bg1"/>
          </a:solidFill>
        </p:spPr>
        <p:txBody>
          <a:bodyPr/>
          <a:lstStyle/>
          <a:p>
            <a:r>
              <a:rPr lang="en-US" dirty="0"/>
              <a:t>Flow at </a:t>
            </a:r>
            <a:r>
              <a:rPr lang="en-US" dirty="0" smtClean="0"/>
              <a:t>High Phase </a:t>
            </a:r>
            <a:endParaRPr lang="en-US" dirty="0"/>
          </a:p>
        </p:txBody>
      </p:sp>
    </p:spTree>
    <p:extLst>
      <p:ext uri="{BB962C8B-B14F-4D97-AF65-F5344CB8AC3E}">
        <p14:creationId xmlns:p14="http://schemas.microsoft.com/office/powerpoint/2010/main" val="2891541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4866" y="112152"/>
            <a:ext cx="8368571" cy="1470025"/>
          </a:xfrm>
        </p:spPr>
        <p:txBody>
          <a:bodyPr>
            <a:normAutofit/>
          </a:bodyPr>
          <a:lstStyle/>
          <a:p>
            <a:pPr algn="l"/>
            <a:r>
              <a:rPr lang="en-US" sz="6000" dirty="0" smtClean="0">
                <a:ln>
                  <a:solidFill>
                    <a:schemeClr val="bg1"/>
                  </a:solidFill>
                </a:ln>
              </a:rPr>
              <a:t>Mountains on </a:t>
            </a:r>
            <a:br>
              <a:rPr lang="en-US" sz="6000" dirty="0" smtClean="0">
                <a:ln>
                  <a:solidFill>
                    <a:schemeClr val="bg1"/>
                  </a:solidFill>
                </a:ln>
              </a:rPr>
            </a:br>
            <a:r>
              <a:rPr lang="en-US" sz="6000" dirty="0" smtClean="0">
                <a:ln>
                  <a:solidFill>
                    <a:schemeClr val="bg1"/>
                  </a:solidFill>
                </a:ln>
              </a:rPr>
              <a:t>Pluto</a:t>
            </a:r>
            <a:endParaRPr lang="en-US" sz="6000" dirty="0">
              <a:ln>
                <a:solidFill>
                  <a:schemeClr val="bg1"/>
                </a:solidFill>
              </a:ln>
            </a:endParaRPr>
          </a:p>
        </p:txBody>
      </p:sp>
      <p:pic>
        <p:nvPicPr>
          <p:cNvPr id="7" name="Content Placeholder 3" descr="skiposter.jpg"/>
          <p:cNvPicPr>
            <a:picLocks noChangeAspect="1"/>
          </p:cNvPicPr>
          <p:nvPr/>
        </p:nvPicPr>
        <p:blipFill rotWithShape="1">
          <a:blip r:embed="rId3">
            <a:extLst>
              <a:ext uri="{28A0092B-C50C-407E-A947-70E740481C1C}">
                <a14:useLocalDpi xmlns:a14="http://schemas.microsoft.com/office/drawing/2010/main" val="0"/>
              </a:ext>
            </a:extLst>
          </a:blip>
          <a:srcRect l="-14101" r="-10195"/>
          <a:stretch/>
        </p:blipFill>
        <p:spPr>
          <a:xfrm>
            <a:off x="4287350" y="274638"/>
            <a:ext cx="4649830" cy="6329138"/>
          </a:xfrm>
          <a:prstGeom prst="rect">
            <a:avLst/>
          </a:prstGeom>
        </p:spPr>
      </p:pic>
    </p:spTree>
    <p:extLst>
      <p:ext uri="{BB962C8B-B14F-4D97-AF65-F5344CB8AC3E}">
        <p14:creationId xmlns:p14="http://schemas.microsoft.com/office/powerpoint/2010/main" val="1326864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04_McKinnon_02.jpg"/>
          <p:cNvPicPr>
            <a:picLocks noChangeAspect="1"/>
          </p:cNvPicPr>
          <p:nvPr/>
        </p:nvPicPr>
        <p:blipFill rotWithShape="1">
          <a:blip r:embed="rId3">
            <a:extLst>
              <a:ext uri="{28A0092B-C50C-407E-A947-70E740481C1C}">
                <a14:useLocalDpi xmlns:a14="http://schemas.microsoft.com/office/drawing/2010/main" val="0"/>
              </a:ext>
            </a:extLst>
          </a:blip>
          <a:srcRect l="20833" t="8341" r="21811" b="8130"/>
          <a:stretch/>
        </p:blipFill>
        <p:spPr>
          <a:xfrm>
            <a:off x="412750" y="211666"/>
            <a:ext cx="7813444" cy="6400800"/>
          </a:xfrm>
          <a:prstGeom prst="rect">
            <a:avLst/>
          </a:prstGeom>
        </p:spPr>
      </p:pic>
      <p:sp>
        <p:nvSpPr>
          <p:cNvPr id="9" name="Rectangle 8"/>
          <p:cNvSpPr/>
          <p:nvPr/>
        </p:nvSpPr>
        <p:spPr>
          <a:xfrm>
            <a:off x="4170461" y="4820117"/>
            <a:ext cx="3564267" cy="1657797"/>
          </a:xfrm>
          <a:prstGeom prst="rect">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spTree>
    <p:extLst>
      <p:ext uri="{BB962C8B-B14F-4D97-AF65-F5344CB8AC3E}">
        <p14:creationId xmlns:p14="http://schemas.microsoft.com/office/powerpoint/2010/main" val="1068798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DD8599-F69C-7441-8AC2-EE79CC69B09D}" type="slidenum">
              <a:rPr lang="en-US" smtClean="0"/>
              <a:t>54</a:t>
            </a:fld>
            <a:endParaRPr lang="en-US" dirty="0"/>
          </a:p>
        </p:txBody>
      </p:sp>
      <p:pic>
        <p:nvPicPr>
          <p:cNvPr id="4" name="Picture 3" descr="nh_04_mckinnon_03c.jpg"/>
          <p:cNvPicPr>
            <a:picLocks noChangeAspect="1"/>
          </p:cNvPicPr>
          <p:nvPr/>
        </p:nvPicPr>
        <p:blipFill rotWithShape="1">
          <a:blip r:embed="rId3">
            <a:extLst>
              <a:ext uri="{28A0092B-C50C-407E-A947-70E740481C1C}">
                <a14:useLocalDpi xmlns:a14="http://schemas.microsoft.com/office/drawing/2010/main" val="0"/>
              </a:ext>
            </a:extLst>
          </a:blip>
          <a:srcRect l="7299" r="8171"/>
          <a:stretch/>
        </p:blipFill>
        <p:spPr>
          <a:xfrm>
            <a:off x="0" y="457200"/>
            <a:ext cx="9144000" cy="6084154"/>
          </a:xfrm>
          <a:prstGeom prst="rect">
            <a:avLst/>
          </a:prstGeom>
        </p:spPr>
      </p:pic>
    </p:spTree>
    <p:extLst>
      <p:ext uri="{BB962C8B-B14F-4D97-AF65-F5344CB8AC3E}">
        <p14:creationId xmlns:p14="http://schemas.microsoft.com/office/powerpoint/2010/main" val="2919898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h-pluto-surface-sca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110"/>
            <a:ext cx="9144000" cy="6065822"/>
          </a:xfrm>
          <a:prstGeom prst="rect">
            <a:avLst/>
          </a:prstGeom>
        </p:spPr>
      </p:pic>
      <p:sp>
        <p:nvSpPr>
          <p:cNvPr id="11" name="Slide Number Placeholder 10"/>
          <p:cNvSpPr>
            <a:spLocks noGrp="1"/>
          </p:cNvSpPr>
          <p:nvPr>
            <p:ph type="sldNum" sz="quarter" idx="12"/>
          </p:nvPr>
        </p:nvSpPr>
        <p:spPr/>
        <p:txBody>
          <a:bodyPr/>
          <a:lstStyle/>
          <a:p>
            <a:fld id="{3904BA88-9988-714D-B351-8C7C968062F9}" type="slidenum">
              <a:rPr lang="en-US" smtClean="0"/>
              <a:t>55</a:t>
            </a:fld>
            <a:endParaRPr lang="en-US" dirty="0"/>
          </a:p>
        </p:txBody>
      </p:sp>
    </p:spTree>
    <p:extLst>
      <p:ext uri="{BB962C8B-B14F-4D97-AF65-F5344CB8AC3E}">
        <p14:creationId xmlns:p14="http://schemas.microsoft.com/office/powerpoint/2010/main" val="3695209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517"/>
            <a:ext cx="9144000" cy="1143000"/>
          </a:xfrm>
        </p:spPr>
        <p:txBody>
          <a:bodyPr>
            <a:normAutofit/>
          </a:bodyPr>
          <a:lstStyle/>
          <a:p>
            <a:r>
              <a:rPr lang="en-US" dirty="0"/>
              <a:t>Volcanoes South of Sputnik </a:t>
            </a:r>
            <a:r>
              <a:rPr lang="en-US" dirty="0" err="1"/>
              <a:t>Planum</a:t>
            </a:r>
            <a:endParaRPr lang="en-US" dirty="0"/>
          </a:p>
        </p:txBody>
      </p:sp>
      <p:sp>
        <p:nvSpPr>
          <p:cNvPr id="6" name="TextBox 5"/>
          <p:cNvSpPr txBox="1"/>
          <p:nvPr/>
        </p:nvSpPr>
        <p:spPr>
          <a:xfrm>
            <a:off x="6883696" y="932996"/>
            <a:ext cx="2051677" cy="1477328"/>
          </a:xfrm>
          <a:prstGeom prst="rect">
            <a:avLst/>
          </a:prstGeom>
          <a:noFill/>
        </p:spPr>
        <p:txBody>
          <a:bodyPr wrap="square" rtlCol="0">
            <a:spAutoFit/>
          </a:bodyPr>
          <a:lstStyle/>
          <a:p>
            <a:r>
              <a:rPr lang="en-US" dirty="0">
                <a:latin typeface="Arial"/>
                <a:cs typeface="Arial"/>
              </a:rPr>
              <a:t>Mountains a few miles high with summit craters; might be </a:t>
            </a:r>
            <a:r>
              <a:rPr lang="en-US" dirty="0" smtClean="0">
                <a:latin typeface="Arial"/>
                <a:cs typeface="Arial"/>
              </a:rPr>
              <a:t>volcanoes</a:t>
            </a:r>
            <a:endParaRPr lang="en-US" dirty="0">
              <a:latin typeface="Arial"/>
              <a:cs typeface="Arial"/>
            </a:endParaRPr>
          </a:p>
        </p:txBody>
      </p:sp>
      <p:pic>
        <p:nvPicPr>
          <p:cNvPr id="3" name="Picture 2" descr="CryoVolcanism_Mountains-sml.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0530" y="908610"/>
            <a:ext cx="6051558" cy="5949390"/>
          </a:xfrm>
          <a:prstGeom prst="rect">
            <a:avLst/>
          </a:prstGeom>
        </p:spPr>
      </p:pic>
    </p:spTree>
    <p:extLst>
      <p:ext uri="{BB962C8B-B14F-4D97-AF65-F5344CB8AC3E}">
        <p14:creationId xmlns:p14="http://schemas.microsoft.com/office/powerpoint/2010/main" val="25210825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rface-Features-Callouts-9-10-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318"/>
            <a:ext cx="9144000" cy="6787682"/>
          </a:xfrm>
          <a:prstGeom prst="rect">
            <a:avLst/>
          </a:prstGeom>
        </p:spPr>
      </p:pic>
    </p:spTree>
    <p:extLst>
      <p:ext uri="{BB962C8B-B14F-4D97-AF65-F5344CB8AC3E}">
        <p14:creationId xmlns:p14="http://schemas.microsoft.com/office/powerpoint/2010/main" val="2611536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7400" y="0"/>
            <a:ext cx="7555230" cy="6858000"/>
          </a:xfrm>
          <a:prstGeom prst="rect">
            <a:avLst/>
          </a:prstGeom>
        </p:spPr>
      </p:pic>
    </p:spTree>
    <p:extLst>
      <p:ext uri="{BB962C8B-B14F-4D97-AF65-F5344CB8AC3E}">
        <p14:creationId xmlns:p14="http://schemas.microsoft.com/office/powerpoint/2010/main" val="1181962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Areas-9-10-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11717" cy="6858000"/>
          </a:xfrm>
          <a:prstGeom prst="rect">
            <a:avLst/>
          </a:prstGeom>
        </p:spPr>
      </p:pic>
    </p:spTree>
    <p:extLst>
      <p:ext uri="{BB962C8B-B14F-4D97-AF65-F5344CB8AC3E}">
        <p14:creationId xmlns:p14="http://schemas.microsoft.com/office/powerpoint/2010/main" val="613595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2057400"/>
            <a:ext cx="7239000" cy="1938992"/>
          </a:xfrm>
          <a:prstGeom prst="rect">
            <a:avLst/>
          </a:prstGeom>
          <a:noFill/>
        </p:spPr>
        <p:txBody>
          <a:bodyPr wrap="square" lIns="91416" tIns="45709" rIns="91416" bIns="45709" rtlCol="0">
            <a:spAutoFit/>
          </a:bodyPr>
          <a:lstStyle/>
          <a:p>
            <a:r>
              <a:rPr lang="en-US">
                <a:hlinkClick r:id="rId5"/>
              </a:rPr>
              <a:t>https://www.youtube.com/watch?v=ds_OlZnV9qk&amp;feature=youtu.be</a:t>
            </a:r>
            <a:endParaRPr lang="en-US"/>
          </a:p>
          <a:p>
            <a:endParaRPr lang="en-US"/>
          </a:p>
          <a:p>
            <a:endParaRPr lang="en-US"/>
          </a:p>
          <a:p>
            <a:endParaRPr lang="en-US"/>
          </a:p>
        </p:txBody>
      </p:sp>
      <p:pic>
        <p:nvPicPr>
          <p:cNvPr id="5" name="FLYTHROUGH_ANIMATION_V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Tree>
    <p:extLst>
      <p:ext uri="{BB962C8B-B14F-4D97-AF65-F5344CB8AC3E}">
        <p14:creationId xmlns:p14="http://schemas.microsoft.com/office/powerpoint/2010/main" val="960054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09600"/>
            <a:ext cx="9144000" cy="5634300"/>
          </a:xfrm>
          <a:prstGeom prst="rect">
            <a:avLst/>
          </a:prstGeom>
        </p:spPr>
      </p:pic>
    </p:spTree>
    <p:extLst>
      <p:ext uri="{BB962C8B-B14F-4D97-AF65-F5344CB8AC3E}">
        <p14:creationId xmlns:p14="http://schemas.microsoft.com/office/powerpoint/2010/main" val="1960995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wHorizonsKBOencounter.jpg"/>
          <p:cNvPicPr>
            <a:picLocks noChangeAspect="1"/>
          </p:cNvPicPr>
          <p:nvPr/>
        </p:nvPicPr>
        <p:blipFill rotWithShape="1">
          <a:blip r:embed="rId3">
            <a:extLst>
              <a:ext uri="{28A0092B-C50C-407E-A947-70E740481C1C}">
                <a14:useLocalDpi xmlns:a14="http://schemas.microsoft.com/office/drawing/2010/main" val="0"/>
              </a:ext>
            </a:extLst>
          </a:blip>
          <a:srcRect l="-327" r="28758"/>
          <a:stretch/>
        </p:blipFill>
        <p:spPr>
          <a:xfrm>
            <a:off x="0" y="827563"/>
            <a:ext cx="6544237" cy="5143500"/>
          </a:xfrm>
          <a:prstGeom prst="rect">
            <a:avLst/>
          </a:prstGeom>
        </p:spPr>
      </p:pic>
    </p:spTree>
    <p:extLst>
      <p:ext uri="{BB962C8B-B14F-4D97-AF65-F5344CB8AC3E}">
        <p14:creationId xmlns:p14="http://schemas.microsoft.com/office/powerpoint/2010/main" val="3389655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1600"/>
            <a:ext cx="9144000" cy="6638245"/>
          </a:xfrm>
          <a:prstGeom prst="rect">
            <a:avLst/>
          </a:prstGeom>
        </p:spPr>
      </p:pic>
    </p:spTree>
    <p:extLst>
      <p:ext uri="{BB962C8B-B14F-4D97-AF65-F5344CB8AC3E}">
        <p14:creationId xmlns:p14="http://schemas.microsoft.com/office/powerpoint/2010/main" val="550731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73" y="1407085"/>
            <a:ext cx="9144000" cy="5143500"/>
          </a:xfrm>
          <a:prstGeom prst="rect">
            <a:avLst/>
          </a:prstGeom>
        </p:spPr>
      </p:pic>
      <p:sp>
        <p:nvSpPr>
          <p:cNvPr id="2" name="Title 1"/>
          <p:cNvSpPr>
            <a:spLocks noGrp="1"/>
          </p:cNvSpPr>
          <p:nvPr>
            <p:ph type="title"/>
          </p:nvPr>
        </p:nvSpPr>
        <p:spPr/>
        <p:txBody>
          <a:bodyPr/>
          <a:lstStyle/>
          <a:p>
            <a:r>
              <a:rPr lang="en-US" dirty="0" smtClean="0"/>
              <a:t>Potential Target 1 (PT1)</a:t>
            </a:r>
            <a:br>
              <a:rPr lang="en-US" dirty="0" smtClean="0"/>
            </a:br>
            <a:r>
              <a:rPr lang="en-US" dirty="0" smtClean="0"/>
              <a:t>KBO 2014 MU69</a:t>
            </a:r>
            <a:endParaRPr lang="en-US" dirty="0"/>
          </a:p>
        </p:txBody>
      </p:sp>
    </p:spTree>
    <p:extLst>
      <p:ext uri="{BB962C8B-B14F-4D97-AF65-F5344CB8AC3E}">
        <p14:creationId xmlns:p14="http://schemas.microsoft.com/office/powerpoint/2010/main" val="3443006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424" y="0"/>
            <a:ext cx="7027585" cy="1754327"/>
          </a:xfrm>
          <a:prstGeom prst="rect">
            <a:avLst/>
          </a:prstGeom>
          <a:noFill/>
        </p:spPr>
        <p:txBody>
          <a:bodyPr wrap="none" rtlCol="0">
            <a:spAutoFit/>
          </a:bodyPr>
          <a:lstStyle/>
          <a:p>
            <a:pPr algn="ctr"/>
            <a:r>
              <a:rPr lang="en-US" sz="3600" dirty="0" smtClean="0"/>
              <a:t>New Horizons has completed</a:t>
            </a:r>
            <a:br>
              <a:rPr lang="en-US" sz="3600" dirty="0" smtClean="0"/>
            </a:br>
            <a:r>
              <a:rPr lang="en-US" sz="3600" dirty="0" smtClean="0"/>
              <a:t>targeting maneuvers for 2014 MU69</a:t>
            </a:r>
          </a:p>
          <a:p>
            <a:pPr algn="ctr"/>
            <a:r>
              <a:rPr lang="en-US" sz="3600" dirty="0" smtClean="0"/>
              <a:t>for a January 1, 2019 arrival</a:t>
            </a:r>
            <a:endParaRPr lang="en-US" sz="3600" dirty="0"/>
          </a:p>
        </p:txBody>
      </p:sp>
      <p:pic>
        <p:nvPicPr>
          <p:cNvPr id="3" name="Picture 2"/>
          <p:cNvPicPr>
            <a:picLocks noChangeAspect="1"/>
          </p:cNvPicPr>
          <p:nvPr/>
        </p:nvPicPr>
        <p:blipFill>
          <a:blip r:embed="rId2"/>
          <a:stretch>
            <a:fillRect/>
          </a:stretch>
        </p:blipFill>
        <p:spPr>
          <a:xfrm>
            <a:off x="0" y="1715080"/>
            <a:ext cx="9144000" cy="5142920"/>
          </a:xfrm>
          <a:prstGeom prst="rect">
            <a:avLst/>
          </a:prstGeom>
        </p:spPr>
      </p:pic>
    </p:spTree>
    <p:extLst>
      <p:ext uri="{BB962C8B-B14F-4D97-AF65-F5344CB8AC3E}">
        <p14:creationId xmlns:p14="http://schemas.microsoft.com/office/powerpoint/2010/main" val="295697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876296"/>
          </a:xfrm>
          <a:prstGeom prst="rect">
            <a:avLst/>
          </a:prstGeom>
        </p:spPr>
      </p:pic>
      <p:sp>
        <p:nvSpPr>
          <p:cNvPr id="3" name="Title 2"/>
          <p:cNvSpPr>
            <a:spLocks noGrp="1"/>
          </p:cNvSpPr>
          <p:nvPr>
            <p:ph type="title"/>
          </p:nvPr>
        </p:nvSpPr>
        <p:spPr>
          <a:xfrm>
            <a:off x="436377" y="5095727"/>
            <a:ext cx="8229600" cy="855665"/>
          </a:xfrm>
        </p:spPr>
        <p:txBody>
          <a:bodyPr/>
          <a:lstStyle/>
          <a:p>
            <a:r>
              <a:rPr lang="en-US" dirty="0" smtClean="0"/>
              <a:t>Want more?</a:t>
            </a:r>
            <a:br>
              <a:rPr lang="en-US" dirty="0" smtClean="0"/>
            </a:br>
            <a:r>
              <a:rPr lang="en-US" dirty="0" err="1" smtClean="0"/>
              <a:t>layoung@boulder.swri.edu</a:t>
            </a:r>
            <a:endParaRPr lang="en-US" dirty="0"/>
          </a:p>
        </p:txBody>
      </p:sp>
      <p:sp>
        <p:nvSpPr>
          <p:cNvPr id="4" name="Title 2"/>
          <p:cNvSpPr txBox="1">
            <a:spLocks/>
          </p:cNvSpPr>
          <p:nvPr/>
        </p:nvSpPr>
        <p:spPr>
          <a:xfrm>
            <a:off x="0" y="5817447"/>
            <a:ext cx="9057413" cy="855665"/>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600" smtClean="0"/>
              <a:t>https</a:t>
            </a:r>
            <a:r>
              <a:rPr lang="pl-PL" sz="3600" dirty="0" smtClean="0"/>
              <a:t>://</a:t>
            </a:r>
            <a:r>
              <a:rPr lang="pl-PL" sz="3600" dirty="0" err="1" smtClean="0"/>
              <a:t>www.nasa.gov</a:t>
            </a:r>
            <a:r>
              <a:rPr lang="pl-PL" sz="3600" dirty="0" smtClean="0"/>
              <a:t> &amp; </a:t>
            </a:r>
            <a:r>
              <a:rPr lang="hu-HU" sz="3600" dirty="0" smtClean="0"/>
              <a:t>http://pluto.jhuapl.edu</a:t>
            </a:r>
            <a:endParaRPr lang="en-US" sz="3600" dirty="0" smtClean="0"/>
          </a:p>
        </p:txBody>
      </p:sp>
    </p:spTree>
    <p:extLst>
      <p:ext uri="{BB962C8B-B14F-4D97-AF65-F5344CB8AC3E}">
        <p14:creationId xmlns:p14="http://schemas.microsoft.com/office/powerpoint/2010/main" val="4002188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 few for Chris, if he wants them</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994995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3"/>
          <p:cNvSpPr>
            <a:spLocks noGrp="1"/>
          </p:cNvSpPr>
          <p:nvPr>
            <p:ph type="sldNum" sz="quarter" idx="4294967295"/>
          </p:nvPr>
        </p:nvSpPr>
        <p:spPr bwMode="auto">
          <a:xfrm>
            <a:off x="6934200" y="6492875"/>
            <a:ext cx="2133600" cy="307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800">
                <a:latin typeface="Arial" charset="0"/>
              </a:rPr>
              <a:t>Slide </a:t>
            </a:r>
            <a:fld id="{C5CC5BCD-AF49-B248-9E79-BE2A16F5A785}" type="slidenum">
              <a:rPr lang="en-US" sz="800">
                <a:latin typeface="Arial" charset="0"/>
              </a:rPr>
              <a:pPr eaLnBrk="1" hangingPunct="1"/>
              <a:t>67</a:t>
            </a:fld>
            <a:endParaRPr lang="en-US" sz="800">
              <a:latin typeface="Arial" charset="0"/>
            </a:endParaRPr>
          </a:p>
        </p:txBody>
      </p:sp>
      <p:sp>
        <p:nvSpPr>
          <p:cNvPr id="55299" name="Rectangle 2"/>
          <p:cNvSpPr>
            <a:spLocks noGrp="1" noChangeArrowheads="1"/>
          </p:cNvSpPr>
          <p:nvPr>
            <p:ph type="title" idx="4294967295"/>
          </p:nvPr>
        </p:nvSpPr>
        <p:spPr>
          <a:xfrm>
            <a:off x="283883" y="203200"/>
            <a:ext cx="8591176" cy="558800"/>
          </a:xfrm>
        </p:spPr>
        <p:txBody>
          <a:bodyPr/>
          <a:lstStyle/>
          <a:p>
            <a:pPr eaLnBrk="1" hangingPunct="1"/>
            <a:r>
              <a:rPr lang="en-US" sz="3600" dirty="0">
                <a:ea typeface="ＭＳ Ｐゴシック" charset="0"/>
                <a:cs typeface="ＭＳ Ｐゴシック" charset="0"/>
              </a:rPr>
              <a:t>New Horizons Spacecraft </a:t>
            </a:r>
            <a:r>
              <a:rPr lang="en-US" sz="3600" dirty="0" smtClean="0">
                <a:ea typeface="ＭＳ Ｐゴシック" charset="0"/>
                <a:cs typeface="ＭＳ Ｐゴシック" charset="0"/>
              </a:rPr>
              <a:t>&amp; Instruments</a:t>
            </a:r>
            <a:endParaRPr lang="en-US" sz="3600" dirty="0">
              <a:ea typeface="ＭＳ Ｐゴシック" charset="0"/>
              <a:cs typeface="ＭＳ Ｐゴシック" charset="0"/>
            </a:endParaRPr>
          </a:p>
        </p:txBody>
      </p:sp>
      <p:pic>
        <p:nvPicPr>
          <p:cNvPr id="55300" name="Picture 3" descr="spacecraft"/>
          <p:cNvPicPr>
            <a:picLocks noChangeAspect="1" noChangeArrowheads="1"/>
          </p:cNvPicPr>
          <p:nvPr/>
        </p:nvPicPr>
        <p:blipFill>
          <a:blip r:embed="rId3">
            <a:extLst>
              <a:ext uri="{28A0092B-C50C-407E-A947-70E740481C1C}">
                <a14:useLocalDpi xmlns:a14="http://schemas.microsoft.com/office/drawing/2010/main" val="0"/>
              </a:ext>
            </a:extLst>
          </a:blip>
          <a:srcRect b="2521"/>
          <a:stretch>
            <a:fillRect/>
          </a:stretch>
        </p:blipFill>
        <p:spPr bwMode="auto">
          <a:xfrm>
            <a:off x="-12700" y="990600"/>
            <a:ext cx="8394700" cy="5524500"/>
          </a:xfrm>
          <a:prstGeom prst="rect">
            <a:avLst/>
          </a:prstGeom>
          <a:solidFill>
            <a:srgbClr val="FFD248"/>
          </a:solidFill>
          <a:ln w="9525">
            <a:solidFill>
              <a:schemeClr val="bg1"/>
            </a:solidFill>
            <a:miter lim="800000"/>
            <a:headEnd/>
            <a:tailEnd/>
          </a:ln>
        </p:spPr>
      </p:pic>
      <p:sp>
        <p:nvSpPr>
          <p:cNvPr id="55301" name="Line 4"/>
          <p:cNvSpPr>
            <a:spLocks noChangeShapeType="1"/>
          </p:cNvSpPr>
          <p:nvPr/>
        </p:nvSpPr>
        <p:spPr bwMode="auto">
          <a:xfrm>
            <a:off x="5638800" y="966788"/>
            <a:ext cx="0" cy="3048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02" name="Line 5"/>
          <p:cNvSpPr>
            <a:spLocks noChangeShapeType="1"/>
          </p:cNvSpPr>
          <p:nvPr/>
        </p:nvSpPr>
        <p:spPr bwMode="auto">
          <a:xfrm>
            <a:off x="2660650" y="977900"/>
            <a:ext cx="0" cy="3048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03" name="Line 6"/>
          <p:cNvSpPr>
            <a:spLocks noChangeShapeType="1"/>
          </p:cNvSpPr>
          <p:nvPr/>
        </p:nvSpPr>
        <p:spPr bwMode="auto">
          <a:xfrm flipH="1">
            <a:off x="2638425" y="1119188"/>
            <a:ext cx="931863" cy="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5304" name="Text Box 7"/>
          <p:cNvSpPr txBox="1">
            <a:spLocks noChangeArrowheads="1"/>
          </p:cNvSpPr>
          <p:nvPr/>
        </p:nvSpPr>
        <p:spPr bwMode="auto">
          <a:xfrm>
            <a:off x="3522663" y="928688"/>
            <a:ext cx="131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b="1">
                <a:solidFill>
                  <a:srgbClr val="FF0000"/>
                </a:solidFill>
                <a:latin typeface="Arial" charset="0"/>
              </a:rPr>
              <a:t>2.1 meters</a:t>
            </a:r>
            <a:endParaRPr lang="en-US" sz="1800">
              <a:solidFill>
                <a:srgbClr val="FF0000"/>
              </a:solidFill>
              <a:latin typeface="Arial" charset="0"/>
            </a:endParaRPr>
          </a:p>
        </p:txBody>
      </p:sp>
      <p:sp>
        <p:nvSpPr>
          <p:cNvPr id="55305" name="Line 8"/>
          <p:cNvSpPr>
            <a:spLocks noChangeShapeType="1"/>
          </p:cNvSpPr>
          <p:nvPr/>
        </p:nvSpPr>
        <p:spPr bwMode="auto">
          <a:xfrm>
            <a:off x="4764088" y="1119188"/>
            <a:ext cx="868362" cy="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5306" name="Text Box 10"/>
          <p:cNvSpPr txBox="1">
            <a:spLocks noChangeArrowheads="1"/>
          </p:cNvSpPr>
          <p:nvPr/>
        </p:nvSpPr>
        <p:spPr bwMode="auto">
          <a:xfrm>
            <a:off x="6761947" y="4125404"/>
            <a:ext cx="15316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dirty="0" smtClean="0">
                <a:solidFill>
                  <a:srgbClr val="FFD248"/>
                </a:solidFill>
                <a:latin typeface="Arial" charset="0"/>
              </a:rPr>
              <a:t>Wide-field </a:t>
            </a:r>
            <a:br>
              <a:rPr lang="en-US" sz="1800" dirty="0" smtClean="0">
                <a:solidFill>
                  <a:srgbClr val="FFD248"/>
                </a:solidFill>
                <a:latin typeface="Arial" charset="0"/>
              </a:rPr>
            </a:br>
            <a:r>
              <a:rPr lang="en-US" sz="1800" dirty="0" smtClean="0">
                <a:solidFill>
                  <a:srgbClr val="FFD248"/>
                </a:solidFill>
                <a:latin typeface="Arial" charset="0"/>
              </a:rPr>
              <a:t>Imager &amp; </a:t>
            </a:r>
            <a:br>
              <a:rPr lang="en-US" sz="1800" dirty="0" smtClean="0">
                <a:solidFill>
                  <a:srgbClr val="FFD248"/>
                </a:solidFill>
                <a:latin typeface="Arial" charset="0"/>
              </a:rPr>
            </a:br>
            <a:r>
              <a:rPr lang="en-US" sz="1800" dirty="0" smtClean="0">
                <a:solidFill>
                  <a:srgbClr val="FFD248"/>
                </a:solidFill>
                <a:latin typeface="Arial" charset="0"/>
              </a:rPr>
              <a:t>NIR </a:t>
            </a:r>
            <a:r>
              <a:rPr lang="en-US" sz="1800" dirty="0">
                <a:solidFill>
                  <a:srgbClr val="FFD248"/>
                </a:solidFill>
                <a:latin typeface="Arial" charset="0"/>
              </a:rPr>
              <a:t>Imaging </a:t>
            </a:r>
            <a:br>
              <a:rPr lang="en-US" sz="1800" dirty="0">
                <a:solidFill>
                  <a:srgbClr val="FFD248"/>
                </a:solidFill>
                <a:latin typeface="Arial" charset="0"/>
              </a:rPr>
            </a:br>
            <a:r>
              <a:rPr lang="en-US" sz="1800" dirty="0">
                <a:solidFill>
                  <a:srgbClr val="FFD248"/>
                </a:solidFill>
                <a:latin typeface="Arial" charset="0"/>
              </a:rPr>
              <a:t>spectrometer</a:t>
            </a:r>
            <a:endParaRPr lang="en-US" sz="1800" dirty="0">
              <a:solidFill>
                <a:srgbClr val="FFFF00"/>
              </a:solidFill>
              <a:latin typeface="Arial" charset="0"/>
            </a:endParaRPr>
          </a:p>
        </p:txBody>
      </p:sp>
      <p:sp>
        <p:nvSpPr>
          <p:cNvPr id="55307" name="Text Box 11"/>
          <p:cNvSpPr txBox="1">
            <a:spLocks noChangeArrowheads="1"/>
          </p:cNvSpPr>
          <p:nvPr/>
        </p:nvSpPr>
        <p:spPr bwMode="auto">
          <a:xfrm>
            <a:off x="6254750" y="2209800"/>
            <a:ext cx="189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a:solidFill>
                  <a:srgbClr val="FFD248"/>
                </a:solidFill>
                <a:latin typeface="Arial" charset="0"/>
              </a:rPr>
              <a:t>UV spectrometer</a:t>
            </a:r>
          </a:p>
        </p:txBody>
      </p:sp>
      <p:sp>
        <p:nvSpPr>
          <p:cNvPr id="55308" name="Text Box 12"/>
          <p:cNvSpPr txBox="1">
            <a:spLocks noChangeArrowheads="1"/>
          </p:cNvSpPr>
          <p:nvPr/>
        </p:nvSpPr>
        <p:spPr bwMode="auto">
          <a:xfrm>
            <a:off x="4419600" y="5907088"/>
            <a:ext cx="1069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a:solidFill>
                  <a:srgbClr val="FFD248"/>
                </a:solidFill>
                <a:latin typeface="Arial" charset="0"/>
              </a:rPr>
              <a:t> Dust </a:t>
            </a:r>
            <a:br>
              <a:rPr lang="en-US" sz="1800">
                <a:solidFill>
                  <a:srgbClr val="FFD248"/>
                </a:solidFill>
                <a:latin typeface="Arial" charset="0"/>
              </a:rPr>
            </a:br>
            <a:r>
              <a:rPr lang="en-US" sz="1800">
                <a:solidFill>
                  <a:srgbClr val="FFD248"/>
                </a:solidFill>
                <a:latin typeface="Arial" charset="0"/>
              </a:rPr>
              <a:t> Counter</a:t>
            </a:r>
          </a:p>
        </p:txBody>
      </p:sp>
      <p:sp>
        <p:nvSpPr>
          <p:cNvPr id="55309" name="Text Box 13"/>
          <p:cNvSpPr txBox="1">
            <a:spLocks noChangeArrowheads="1"/>
          </p:cNvSpPr>
          <p:nvPr/>
        </p:nvSpPr>
        <p:spPr bwMode="auto">
          <a:xfrm>
            <a:off x="971550" y="5562600"/>
            <a:ext cx="2228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a:solidFill>
                  <a:srgbClr val="FFD248"/>
                </a:solidFill>
                <a:latin typeface="Arial" charset="0"/>
              </a:rPr>
              <a:t>Solar Wind Detector</a:t>
            </a:r>
          </a:p>
        </p:txBody>
      </p:sp>
      <p:sp>
        <p:nvSpPr>
          <p:cNvPr id="55310" name="Text Box 14"/>
          <p:cNvSpPr txBox="1">
            <a:spLocks noChangeArrowheads="1"/>
          </p:cNvSpPr>
          <p:nvPr/>
        </p:nvSpPr>
        <p:spPr bwMode="auto">
          <a:xfrm>
            <a:off x="76200" y="3352800"/>
            <a:ext cx="187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a:solidFill>
                  <a:srgbClr val="FFD248"/>
                </a:solidFill>
                <a:latin typeface="Arial" charset="0"/>
              </a:rPr>
              <a:t>Particle Detector</a:t>
            </a:r>
          </a:p>
        </p:txBody>
      </p:sp>
      <p:sp>
        <p:nvSpPr>
          <p:cNvPr id="55311" name="Text Box 15"/>
          <p:cNvSpPr txBox="1">
            <a:spLocks noChangeArrowheads="1"/>
          </p:cNvSpPr>
          <p:nvPr/>
        </p:nvSpPr>
        <p:spPr bwMode="auto">
          <a:xfrm>
            <a:off x="538163" y="2224088"/>
            <a:ext cx="2586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a:solidFill>
                  <a:srgbClr val="FFD248"/>
                </a:solidFill>
                <a:latin typeface="Arial" charset="0"/>
              </a:rPr>
              <a:t>High-Resolution Imager</a:t>
            </a:r>
          </a:p>
        </p:txBody>
      </p:sp>
      <p:sp>
        <p:nvSpPr>
          <p:cNvPr id="55312" name="Text Box 16"/>
          <p:cNvSpPr txBox="1">
            <a:spLocks noChangeArrowheads="1"/>
          </p:cNvSpPr>
          <p:nvPr/>
        </p:nvSpPr>
        <p:spPr bwMode="auto">
          <a:xfrm>
            <a:off x="4017963" y="1524000"/>
            <a:ext cx="20018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a:solidFill>
                  <a:srgbClr val="FFD248"/>
                </a:solidFill>
                <a:latin typeface="Arial" charset="0"/>
              </a:rPr>
              <a:t>Radio Experiment</a:t>
            </a:r>
          </a:p>
        </p:txBody>
      </p:sp>
    </p:spTree>
    <p:extLst>
      <p:ext uri="{BB962C8B-B14F-4D97-AF65-F5344CB8AC3E}">
        <p14:creationId xmlns:p14="http://schemas.microsoft.com/office/powerpoint/2010/main" val="619996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162"/>
            <a:ext cx="8229600" cy="1143000"/>
          </a:xfrm>
        </p:spPr>
        <p:txBody>
          <a:bodyPr>
            <a:normAutofit/>
          </a:bodyPr>
          <a:lstStyle/>
          <a:p>
            <a:r>
              <a:rPr lang="en-US" sz="3600" dirty="0" smtClean="0">
                <a:latin typeface="Arial"/>
                <a:cs typeface="Arial"/>
              </a:rPr>
              <a:t>Building New Horizons</a:t>
            </a:r>
            <a:endParaRPr lang="en-US" sz="3600" dirty="0">
              <a:latin typeface="Arial"/>
              <a:cs typeface="Arial"/>
            </a:endParaRPr>
          </a:p>
        </p:txBody>
      </p:sp>
      <p:pic>
        <p:nvPicPr>
          <p:cNvPr id="4" name="Picture 3" descr="201412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685800"/>
            <a:ext cx="4178300" cy="3133725"/>
          </a:xfrm>
          <a:prstGeom prst="rect">
            <a:avLst/>
          </a:prstGeom>
        </p:spPr>
      </p:pic>
      <p:pic>
        <p:nvPicPr>
          <p:cNvPr id="5" name="Picture 4" descr="AntennaMo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0087" y="685800"/>
            <a:ext cx="4700588" cy="3133725"/>
          </a:xfrm>
          <a:prstGeom prst="rect">
            <a:avLst/>
          </a:prstGeom>
        </p:spPr>
      </p:pic>
      <p:pic>
        <p:nvPicPr>
          <p:cNvPr id="6" name="Picture 5" descr="DSCN065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3908425"/>
            <a:ext cx="3835400" cy="2876550"/>
          </a:xfrm>
          <a:prstGeom prst="rect">
            <a:avLst/>
          </a:prstGeom>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1561" y="4145335"/>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4"/>
          <p:cNvSpPr>
            <a:spLocks noChangeShapeType="1"/>
          </p:cNvSpPr>
          <p:nvPr/>
        </p:nvSpPr>
        <p:spPr bwMode="auto">
          <a:xfrm>
            <a:off x="7079301" y="1036480"/>
            <a:ext cx="0" cy="3048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Line 5"/>
          <p:cNvSpPr>
            <a:spLocks noChangeShapeType="1"/>
          </p:cNvSpPr>
          <p:nvPr/>
        </p:nvSpPr>
        <p:spPr bwMode="auto">
          <a:xfrm>
            <a:off x="4975863" y="1047592"/>
            <a:ext cx="0" cy="3048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Line 6"/>
          <p:cNvSpPr>
            <a:spLocks noChangeShapeType="1"/>
          </p:cNvSpPr>
          <p:nvPr/>
        </p:nvSpPr>
        <p:spPr bwMode="auto">
          <a:xfrm flipH="1">
            <a:off x="4953638" y="1188880"/>
            <a:ext cx="931863" cy="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Text Box 7"/>
          <p:cNvSpPr txBox="1">
            <a:spLocks noChangeArrowheads="1"/>
          </p:cNvSpPr>
          <p:nvPr/>
        </p:nvSpPr>
        <p:spPr bwMode="auto">
          <a:xfrm>
            <a:off x="5364711" y="859728"/>
            <a:ext cx="131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b="1" dirty="0">
                <a:solidFill>
                  <a:srgbClr val="FF0000"/>
                </a:solidFill>
                <a:latin typeface="Arial" charset="0"/>
              </a:rPr>
              <a:t>2.1 meters</a:t>
            </a:r>
            <a:endParaRPr lang="en-US" sz="1800" dirty="0">
              <a:solidFill>
                <a:srgbClr val="FF0000"/>
              </a:solidFill>
              <a:latin typeface="Arial" charset="0"/>
            </a:endParaRPr>
          </a:p>
        </p:txBody>
      </p:sp>
      <p:sp>
        <p:nvSpPr>
          <p:cNvPr id="13" name="Line 8"/>
          <p:cNvSpPr>
            <a:spLocks noChangeShapeType="1"/>
          </p:cNvSpPr>
          <p:nvPr/>
        </p:nvSpPr>
        <p:spPr bwMode="auto">
          <a:xfrm>
            <a:off x="5885501" y="1188880"/>
            <a:ext cx="1187450" cy="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 name="Text Box 7"/>
          <p:cNvSpPr txBox="1">
            <a:spLocks noChangeArrowheads="1"/>
          </p:cNvSpPr>
          <p:nvPr/>
        </p:nvSpPr>
        <p:spPr bwMode="auto">
          <a:xfrm>
            <a:off x="7072951" y="5586839"/>
            <a:ext cx="13267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b="1" dirty="0" smtClean="0">
                <a:solidFill>
                  <a:srgbClr val="FF0000"/>
                </a:solidFill>
                <a:latin typeface="Arial" charset="0"/>
              </a:rPr>
              <a:t>1.6 meters</a:t>
            </a:r>
            <a:endParaRPr lang="en-US" sz="1800" dirty="0">
              <a:solidFill>
                <a:srgbClr val="FF0000"/>
              </a:solidFill>
              <a:latin typeface="Arial" charset="0"/>
            </a:endParaRPr>
          </a:p>
        </p:txBody>
      </p:sp>
      <p:sp>
        <p:nvSpPr>
          <p:cNvPr id="15" name="Line 8"/>
          <p:cNvSpPr>
            <a:spLocks noChangeShapeType="1"/>
          </p:cNvSpPr>
          <p:nvPr/>
        </p:nvSpPr>
        <p:spPr bwMode="auto">
          <a:xfrm>
            <a:off x="6946090" y="4890345"/>
            <a:ext cx="0" cy="1845789"/>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 name="Line 4"/>
          <p:cNvSpPr>
            <a:spLocks noChangeShapeType="1"/>
          </p:cNvSpPr>
          <p:nvPr/>
        </p:nvSpPr>
        <p:spPr bwMode="auto">
          <a:xfrm rot="5400000">
            <a:off x="6946090" y="4737945"/>
            <a:ext cx="0" cy="3048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9719316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descr="NHLaunch_cooper_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202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1"/>
          <p:cNvSpPr>
            <a:spLocks noChangeArrowheads="1"/>
          </p:cNvSpPr>
          <p:nvPr/>
        </p:nvSpPr>
        <p:spPr bwMode="auto">
          <a:xfrm>
            <a:off x="0" y="556260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400" b="1" dirty="0"/>
              <a:t>January 19, 2006    14:00:00 EST</a:t>
            </a:r>
          </a:p>
        </p:txBody>
      </p:sp>
    </p:spTree>
    <p:extLst>
      <p:ext uri="{BB962C8B-B14F-4D97-AF65-F5344CB8AC3E}">
        <p14:creationId xmlns:p14="http://schemas.microsoft.com/office/powerpoint/2010/main" val="1280484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586" y="768285"/>
            <a:ext cx="3814452" cy="3814452"/>
          </a:xfrm>
          <a:prstGeom prst="rect">
            <a:avLst/>
          </a:prstGeom>
        </p:spPr>
      </p:pic>
      <p:sp>
        <p:nvSpPr>
          <p:cNvPr id="3" name="TextBox 2"/>
          <p:cNvSpPr txBox="1"/>
          <p:nvPr/>
        </p:nvSpPr>
        <p:spPr>
          <a:xfrm>
            <a:off x="5026237" y="6168795"/>
            <a:ext cx="4030708" cy="369332"/>
          </a:xfrm>
          <a:prstGeom prst="rect">
            <a:avLst/>
          </a:prstGeom>
          <a:noFill/>
        </p:spPr>
        <p:txBody>
          <a:bodyPr wrap="none" rtlCol="0">
            <a:spAutoFit/>
          </a:bodyPr>
          <a:lstStyle/>
          <a:p>
            <a:r>
              <a:rPr lang="en-US" dirty="0" smtClean="0"/>
              <a:t>Image taken July 7,  received July 8, 2015 </a:t>
            </a:r>
            <a:endParaRPr lang="en-US" dirty="0"/>
          </a:p>
        </p:txBody>
      </p:sp>
      <p:sp>
        <p:nvSpPr>
          <p:cNvPr id="5" name="Title 4"/>
          <p:cNvSpPr>
            <a:spLocks noGrp="1"/>
          </p:cNvSpPr>
          <p:nvPr>
            <p:ph type="title"/>
          </p:nvPr>
        </p:nvSpPr>
        <p:spPr/>
        <p:txBody>
          <a:bodyPr/>
          <a:lstStyle/>
          <a:p>
            <a:r>
              <a:rPr lang="en-US" dirty="0"/>
              <a:t>First Image in CORE Load</a:t>
            </a:r>
          </a:p>
        </p:txBody>
      </p:sp>
    </p:spTree>
    <p:extLst>
      <p:ext uri="{BB962C8B-B14F-4D97-AF65-F5344CB8AC3E}">
        <p14:creationId xmlns:p14="http://schemas.microsoft.com/office/powerpoint/2010/main" val="4145950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210" y="777487"/>
            <a:ext cx="3736284" cy="3736284"/>
          </a:xfrm>
          <a:prstGeom prst="rect">
            <a:avLst/>
          </a:prstGeom>
        </p:spPr>
      </p:pic>
      <p:pic>
        <p:nvPicPr>
          <p:cNvPr id="7" name="Picture 6" descr="CJarZMuWIAEMPW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494" y="777487"/>
            <a:ext cx="7620000" cy="3810000"/>
          </a:xfrm>
          <a:prstGeom prst="rect">
            <a:avLst/>
          </a:prstGeom>
        </p:spPr>
      </p:pic>
      <p:sp>
        <p:nvSpPr>
          <p:cNvPr id="2" name="Title 1"/>
          <p:cNvSpPr>
            <a:spLocks noGrp="1"/>
          </p:cNvSpPr>
          <p:nvPr>
            <p:ph type="title"/>
          </p:nvPr>
        </p:nvSpPr>
        <p:spPr/>
        <p:txBody>
          <a:bodyPr/>
          <a:lstStyle/>
          <a:p>
            <a:r>
              <a:rPr lang="en-US" dirty="0"/>
              <a:t>First Image in CORE Load</a:t>
            </a:r>
          </a:p>
        </p:txBody>
      </p:sp>
      <p:sp>
        <p:nvSpPr>
          <p:cNvPr id="9" name="TextBox 8"/>
          <p:cNvSpPr txBox="1"/>
          <p:nvPr/>
        </p:nvSpPr>
        <p:spPr>
          <a:xfrm>
            <a:off x="5026237" y="6168795"/>
            <a:ext cx="4030708" cy="369332"/>
          </a:xfrm>
          <a:prstGeom prst="rect">
            <a:avLst/>
          </a:prstGeom>
          <a:noFill/>
        </p:spPr>
        <p:txBody>
          <a:bodyPr wrap="none" rtlCol="0">
            <a:spAutoFit/>
          </a:bodyPr>
          <a:lstStyle/>
          <a:p>
            <a:r>
              <a:rPr lang="en-US" dirty="0" smtClean="0"/>
              <a:t>Image taken July 7,  received July 8, 2015 </a:t>
            </a:r>
            <a:endParaRPr lang="en-US" dirty="0"/>
          </a:p>
        </p:txBody>
      </p:sp>
    </p:spTree>
    <p:extLst>
      <p:ext uri="{BB962C8B-B14F-4D97-AF65-F5344CB8AC3E}">
        <p14:creationId xmlns:p14="http://schemas.microsoft.com/office/powerpoint/2010/main" val="2489977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lu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64" y="1295089"/>
            <a:ext cx="3745367" cy="3022911"/>
          </a:xfrm>
          <a:prstGeom prst="rect">
            <a:avLst/>
          </a:prstGeom>
          <a:ln w="19050" cmpd="sng">
            <a:noFill/>
          </a:ln>
        </p:spPr>
      </p:pic>
    </p:spTree>
    <p:extLst>
      <p:ext uri="{BB962C8B-B14F-4D97-AF65-F5344CB8AC3E}">
        <p14:creationId xmlns:p14="http://schemas.microsoft.com/office/powerpoint/2010/main" val="1709713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16032</TotalTime>
  <Words>1795</Words>
  <Application>Microsoft Macintosh PowerPoint</Application>
  <PresentationFormat>On-screen Show (4:3)</PresentationFormat>
  <Paragraphs>292</Paragraphs>
  <Slides>69</Slides>
  <Notes>25</Notes>
  <HiddenSlides>0</HiddenSlides>
  <MMClips>1</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Black</vt:lpstr>
      <vt:lpstr>PowerPoint Presentation</vt:lpstr>
      <vt:lpstr>PowerPoint Presentation</vt:lpstr>
      <vt:lpstr>PowerPoint Presentation</vt:lpstr>
      <vt:lpstr>PowerPoint Presentation</vt:lpstr>
      <vt:lpstr>PowerPoint Presentation</vt:lpstr>
      <vt:lpstr>PowerPoint Presentation</vt:lpstr>
      <vt:lpstr>First Image in CORE Load</vt:lpstr>
      <vt:lpstr>First Image in CORE Load</vt:lpstr>
      <vt:lpstr>PowerPoint Presentation</vt:lpstr>
      <vt:lpstr>Pluto System</vt:lpstr>
      <vt:lpstr>Pluto System</vt:lpstr>
      <vt:lpstr>Pluto System</vt:lpstr>
      <vt:lpstr>Pluto System</vt:lpstr>
      <vt:lpstr>Pluto and its Five Moons</vt:lpstr>
      <vt:lpstr>PowerPoint Presentation</vt:lpstr>
      <vt:lpstr>PowerPoint Presentation</vt:lpstr>
      <vt:lpstr>PowerPoint Presentation</vt:lpstr>
      <vt:lpstr>A Day on Charon</vt:lpstr>
      <vt:lpstr>Charon in Enhanced Color</vt:lpstr>
      <vt:lpstr>Charon Detail</vt:lpstr>
      <vt:lpstr>Charon Detail</vt:lpstr>
      <vt:lpstr>PowerPoint Presentation</vt:lpstr>
      <vt:lpstr>Plasma Predictions</vt:lpstr>
      <vt:lpstr>SWAP Results</vt:lpstr>
      <vt:lpstr>Interaction Geometry</vt:lpstr>
      <vt:lpstr>Pluto &amp; Mars</vt:lpstr>
      <vt:lpstr>Pluto's Neutral Atmosphere</vt:lpstr>
      <vt:lpstr>Pluto’s Lower Atmosphere</vt:lpstr>
      <vt:lpstr>Pluto’s Lower Atmosphere</vt:lpstr>
      <vt:lpstr>Locations probed by Radio and Solar occultations</vt:lpstr>
      <vt:lpstr>PowerPoint Presentation</vt:lpstr>
      <vt:lpstr>Pluto Haze Layers</vt:lpstr>
      <vt:lpstr>Crepuscular Rays</vt:lpstr>
      <vt:lpstr>Crepuscular Rays</vt:lpstr>
      <vt:lpstr>Pluto's Blue Sky</vt:lpstr>
      <vt:lpstr>PowerPoint Presentation</vt:lpstr>
      <vt:lpstr>Pluto's Surface Color &amp; Composition</vt:lpstr>
      <vt:lpstr>PowerPoint Presentation</vt:lpstr>
      <vt:lpstr>Spectra in  Times Square!</vt:lpstr>
      <vt:lpstr>PowerPoint Presentation</vt:lpstr>
      <vt:lpstr>Topographic Effects</vt:lpstr>
      <vt:lpstr>PowerPoint Presentation</vt:lpstr>
      <vt:lpstr>A Day on Pluto</vt:lpstr>
      <vt:lpstr>Enhanced Color</vt:lpstr>
      <vt:lpstr>PowerPoint Presentation</vt:lpstr>
      <vt:lpstr>PowerPoint Presentation</vt:lpstr>
      <vt:lpstr>PowerPoint Presentation</vt:lpstr>
      <vt:lpstr>Pluto's Pits</vt:lpstr>
      <vt:lpstr>PowerPoint Presentation</vt:lpstr>
      <vt:lpstr>Flow at Low Phase </vt:lpstr>
      <vt:lpstr>Flow at High Phase </vt:lpstr>
      <vt:lpstr>Mountains on  Pluto</vt:lpstr>
      <vt:lpstr>PowerPoint Presentation</vt:lpstr>
      <vt:lpstr>PowerPoint Presentation</vt:lpstr>
      <vt:lpstr>PowerPoint Presentation</vt:lpstr>
      <vt:lpstr>Volcanoes South of Sputnik Planum</vt:lpstr>
      <vt:lpstr>PowerPoint Presentation</vt:lpstr>
      <vt:lpstr>PowerPoint Presentation</vt:lpstr>
      <vt:lpstr>PowerPoint Presentation</vt:lpstr>
      <vt:lpstr>PowerPoint Presentation</vt:lpstr>
      <vt:lpstr>PowerPoint Presentation</vt:lpstr>
      <vt:lpstr>PowerPoint Presentation</vt:lpstr>
      <vt:lpstr>Potential Target 1 (PT1) KBO 2014 MU69</vt:lpstr>
      <vt:lpstr>PowerPoint Presentation</vt:lpstr>
      <vt:lpstr>Want more? layoung@boulder.swri.edu</vt:lpstr>
      <vt:lpstr>A few for Chris, if he wants them</vt:lpstr>
      <vt:lpstr>New Horizons Spacecraft &amp; Instruments</vt:lpstr>
      <vt:lpstr>Building New Horizons</vt:lpstr>
      <vt:lpstr>PowerPoint Presentation</vt:lpstr>
    </vt:vector>
  </TitlesOfParts>
  <Company>Southwest Research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Olkin</dc:creator>
  <cp:lastModifiedBy>Leslie Young</cp:lastModifiedBy>
  <cp:revision>419</cp:revision>
  <dcterms:created xsi:type="dcterms:W3CDTF">2015-08-15T18:46:33Z</dcterms:created>
  <dcterms:modified xsi:type="dcterms:W3CDTF">2016-05-16T20:10:18Z</dcterms:modified>
</cp:coreProperties>
</file>