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3"/>
  </p:notesMasterIdLst>
  <p:handoutMasterIdLst>
    <p:handoutMasterId r:id="rId34"/>
  </p:handoutMasterIdLst>
  <p:sldIdLst>
    <p:sldId id="445" r:id="rId2"/>
    <p:sldId id="463" r:id="rId3"/>
    <p:sldId id="512" r:id="rId4"/>
    <p:sldId id="446" r:id="rId5"/>
    <p:sldId id="431" r:id="rId6"/>
    <p:sldId id="451" r:id="rId7"/>
    <p:sldId id="467" r:id="rId8"/>
    <p:sldId id="453" r:id="rId9"/>
    <p:sldId id="484" r:id="rId10"/>
    <p:sldId id="454" r:id="rId11"/>
    <p:sldId id="470" r:id="rId12"/>
    <p:sldId id="471" r:id="rId13"/>
    <p:sldId id="472" r:id="rId14"/>
    <p:sldId id="485" r:id="rId15"/>
    <p:sldId id="475" r:id="rId16"/>
    <p:sldId id="481" r:id="rId17"/>
    <p:sldId id="493" r:id="rId18"/>
    <p:sldId id="494" r:id="rId19"/>
    <p:sldId id="486" r:id="rId20"/>
    <p:sldId id="497" r:id="rId21"/>
    <p:sldId id="511" r:id="rId22"/>
    <p:sldId id="496" r:id="rId23"/>
    <p:sldId id="502" r:id="rId24"/>
    <p:sldId id="510" r:id="rId25"/>
    <p:sldId id="508" r:id="rId26"/>
    <p:sldId id="503" r:id="rId27"/>
    <p:sldId id="509" r:id="rId28"/>
    <p:sldId id="504" r:id="rId29"/>
    <p:sldId id="436" r:id="rId30"/>
    <p:sldId id="505" r:id="rId31"/>
    <p:sldId id="434" r:id="rId32"/>
  </p:sldIdLst>
  <p:sldSz cx="12188825" cy="6858000"/>
  <p:notesSz cx="6858000" cy="9144000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20" userDrawn="1">
          <p15:clr>
            <a:srgbClr val="A4A3A4"/>
          </p15:clr>
        </p15:guide>
        <p15:guide id="2" pos="3827" userDrawn="1">
          <p15:clr>
            <a:srgbClr val="A4A3A4"/>
          </p15:clr>
        </p15:guide>
        <p15:guide id="3" orient="horz" pos="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FF"/>
    <a:srgbClr val="5A657E"/>
    <a:srgbClr val="800080"/>
    <a:srgbClr val="FFCACA"/>
    <a:srgbClr val="C2C2FF"/>
    <a:srgbClr val="FF0200"/>
    <a:srgbClr val="FFCC0E"/>
    <a:srgbClr val="FFC1CC"/>
    <a:srgbClr val="68B0FF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3" autoAdjust="0"/>
    <p:restoredTop sz="96564" autoAdjust="0"/>
  </p:normalViewPr>
  <p:slideViewPr>
    <p:cSldViewPr snapToGrid="0" snapToObjects="1">
      <p:cViewPr varScale="1">
        <p:scale>
          <a:sx n="132" d="100"/>
          <a:sy n="132" d="100"/>
        </p:scale>
        <p:origin x="184" y="296"/>
      </p:cViewPr>
      <p:guideLst>
        <p:guide orient="horz" pos="920"/>
        <p:guide pos="3827"/>
        <p:guide orient="horz" pos="912"/>
      </p:guideLst>
    </p:cSldViewPr>
  </p:slideViewPr>
  <p:outlineViewPr>
    <p:cViewPr>
      <p:scale>
        <a:sx n="33" d="100"/>
        <a:sy n="33" d="100"/>
      </p:scale>
      <p:origin x="0" y="-11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14983-3042-704E-8C6C-26BAC2257007}" type="datetime1">
              <a:rPr lang="en-US" smtClean="0"/>
              <a:t>2/9/23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64990-42E7-A640-ACCC-5B24D1A12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6979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32B41-4F6F-9C4C-9CD4-B06348DE814F}" type="datetime1">
              <a:rPr lang="en-US" smtClean="0"/>
              <a:t>2/9/23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A4E78-C6C0-4443-973B-4CC29F6CF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3295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Adapted from LAYoung_COSPAR2022_v7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A4E78-C6C0-4443-973B-4CC29F6CFC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64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factor of insolation ingress and egress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A4E78-C6C0-4443-973B-4CC29F6CFC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78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factor of insolation ingress and egress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A4E78-C6C0-4443-973B-4CC29F6CFC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34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Maybe – view of Pluto's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A4E78-C6C0-4443-973B-4CC29F6CFC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52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I was going down to the </a:t>
            </a:r>
            <a:r>
              <a:rPr lang="en-US" dirty="0" err="1"/>
              <a:t>piraeus</a:t>
            </a:r>
            <a:r>
              <a:rPr lang="en-US" dirty="0"/>
              <a:t> yesterday...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A4E78-C6C0-4443-973B-4CC29F6CFC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out North and the Equator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A4E78-C6C0-4443-973B-4CC29F6CFC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69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duration of obl. cycles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A4E78-C6C0-4443-973B-4CC29F6CFC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8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73305"/>
            <a:ext cx="6099048" cy="304800"/>
          </a:xfrm>
        </p:spPr>
        <p:txBody>
          <a:bodyPr/>
          <a:lstStyle>
            <a:lvl1pPr algn="l">
              <a:defRPr sz="1600"/>
            </a:lvl1pPr>
          </a:lstStyle>
          <a:p>
            <a:r>
              <a:rPr lang="en-US" dirty="0"/>
              <a:t>ICMNS 2023; Pluto's Atmosphere; Young et al.</a:t>
            </a:r>
          </a:p>
        </p:txBody>
      </p:sp>
    </p:spTree>
    <p:extLst>
      <p:ext uri="{BB962C8B-B14F-4D97-AF65-F5344CB8AC3E}">
        <p14:creationId xmlns:p14="http://schemas.microsoft.com/office/powerpoint/2010/main" val="1873720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9263" y="118533"/>
            <a:ext cx="7549493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162" y="6248400"/>
            <a:ext cx="2539339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B1.2-0009-18: Pluto's Atmosphere as seen by New Horizons; Young et al.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553200"/>
            <a:ext cx="1218883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6B2DD28-A4ED-FD48-B414-D75BDC330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2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9144" y="152400"/>
            <a:ext cx="2615519" cy="59436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588" y="152400"/>
            <a:ext cx="7643409" cy="59436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162" y="6248400"/>
            <a:ext cx="2539339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B1.2-0009-18: Pluto's Atmosphere as seen by New Horizons; Young et al.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553200"/>
            <a:ext cx="1218883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6B2DD28-A4ED-FD48-B414-D75BDC330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78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588" y="152400"/>
            <a:ext cx="10360501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162" y="1981200"/>
            <a:ext cx="10360501" cy="41148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B1.2-0009-18: Pluto's Atmosphere as seen by New Horizons; Young et al.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553200"/>
            <a:ext cx="1218883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6B2DD28-A4ED-FD48-B414-D75BDC330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53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33"/>
            <a:ext cx="12188825" cy="60350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10638"/>
            <a:ext cx="12188825" cy="5942564"/>
          </a:xfrm>
        </p:spPr>
        <p:txBody>
          <a:bodyPr/>
          <a:lstStyle>
            <a:lvl1pPr algn="l">
              <a:defRPr sz="3200"/>
            </a:lvl1pPr>
            <a:lvl2pPr algn="l">
              <a:defRPr sz="2800"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3" y="6553200"/>
            <a:ext cx="6099048" cy="304800"/>
          </a:xfrm>
        </p:spPr>
        <p:txBody>
          <a:bodyPr/>
          <a:lstStyle>
            <a:lvl1pPr>
              <a:defRPr sz="1600"/>
            </a:lvl1pPr>
          </a:lstStyle>
          <a:p>
            <a:pPr algn="l"/>
            <a:r>
              <a:rPr lang="en-US" dirty="0"/>
              <a:t>ICMNS 2023; Pluto's Atmosphere; Young et al.</a:t>
            </a:r>
          </a:p>
        </p:txBody>
      </p:sp>
    </p:spTree>
    <p:extLst>
      <p:ext uri="{BB962C8B-B14F-4D97-AF65-F5344CB8AC3E}">
        <p14:creationId xmlns:p14="http://schemas.microsoft.com/office/powerpoint/2010/main" val="1730830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162" y="6248400"/>
            <a:ext cx="2539339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" y="6507480"/>
            <a:ext cx="10055779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B1.2-0009-18: Pluto's Atmosphere as seen by New Horizons; Young et al. </a:t>
            </a:r>
          </a:p>
        </p:txBody>
      </p:sp>
    </p:spTree>
    <p:extLst>
      <p:ext uri="{BB962C8B-B14F-4D97-AF65-F5344CB8AC3E}">
        <p14:creationId xmlns:p14="http://schemas.microsoft.com/office/powerpoint/2010/main" val="199349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9263" y="118533"/>
            <a:ext cx="7549493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162" y="1981200"/>
            <a:ext cx="507867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981200"/>
            <a:ext cx="507867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162" y="6248400"/>
            <a:ext cx="2539339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B1.2-0009-18: Pluto's Atmosphere as seen by New Horizons; Young et al. 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553200"/>
            <a:ext cx="1218883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6B2DD28-A4ED-FD48-B414-D75BDC330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6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1535113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162" y="6248400"/>
            <a:ext cx="2539339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B1.2-0009-18: Pluto's Atmosphere as seen by New Horizons; Young et al.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553200"/>
            <a:ext cx="1218883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6B2DD28-A4ED-FD48-B414-D75BDC330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32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33"/>
            <a:ext cx="12188825" cy="6858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983" y="6553200"/>
            <a:ext cx="6099048" cy="304800"/>
          </a:xfrm>
        </p:spPr>
        <p:txBody>
          <a:bodyPr/>
          <a:lstStyle>
            <a:lvl1pPr>
              <a:defRPr/>
            </a:lvl1pPr>
          </a:lstStyle>
          <a:p>
            <a:pPr algn="l"/>
            <a:r>
              <a:rPr lang="en-US" dirty="0"/>
              <a:t>ICMNS 2023; Pluto's Atmosphere; Young et al.</a:t>
            </a:r>
          </a:p>
        </p:txBody>
      </p:sp>
    </p:spTree>
    <p:extLst>
      <p:ext uri="{BB962C8B-B14F-4D97-AF65-F5344CB8AC3E}">
        <p14:creationId xmlns:p14="http://schemas.microsoft.com/office/powerpoint/2010/main" val="4104976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553200"/>
            <a:ext cx="1218883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6B2DD28-A4ED-FD48-B414-D75BDC330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30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162" y="6248400"/>
            <a:ext cx="2539339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B1.2-0009-18: Pluto's Atmosphere as seen by New Horizons; Young et al. 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553200"/>
            <a:ext cx="1218883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6B2DD28-A4ED-FD48-B414-D75BDC330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04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162" y="6248400"/>
            <a:ext cx="2539339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B1.2-0009-18: Pluto's Atmosphere as seen by New Horizons; Young et al. 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553200"/>
            <a:ext cx="1218883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6B2DD28-A4ED-FD48-B414-D75BDC330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75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8058" y="1149416"/>
            <a:ext cx="11614268" cy="540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84" y="6553200"/>
            <a:ext cx="1005577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</a:lstStyle>
          <a:p>
            <a:pPr algn="l"/>
            <a:r>
              <a:rPr lang="en-US" dirty="0"/>
              <a:t>ICMNS 2023; Pluto's Atmosphere; Young et al.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0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0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0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0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>
          <a:solidFill>
            <a:schemeClr val="bg1"/>
          </a:solidFill>
          <a:latin typeface="+mn-lt"/>
          <a:ea typeface="ＭＳ Ｐゴシック" pitchFamily="-106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chemeClr val="bg1"/>
          </a:solidFill>
          <a:latin typeface="+mn-lt"/>
          <a:ea typeface="ＭＳ Ｐゴシック" pitchFamily="-106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>
          <a:solidFill>
            <a:schemeClr val="bg1"/>
          </a:solidFill>
          <a:latin typeface="+mn-lt"/>
          <a:ea typeface="ＭＳ Ｐゴシック" pitchFamily="-106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>
          <a:solidFill>
            <a:schemeClr val="bg1"/>
          </a:solidFill>
          <a:latin typeface="+mn-lt"/>
          <a:ea typeface="ＭＳ Ｐゴシック" pitchFamily="-106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33.jpe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33.jpe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gif"/><Relationship Id="rId7" Type="http://schemas.openxmlformats.org/officeDocument/2006/relationships/image" Target="../media/image48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51.svg"/><Relationship Id="rId4" Type="http://schemas.openxmlformats.org/officeDocument/2006/relationships/image" Target="../media/image45.tiff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4" t="16843" r="17119" b="17648"/>
          <a:stretch>
            <a:fillRect/>
          </a:stretch>
        </p:blipFill>
        <p:spPr bwMode="auto">
          <a:xfrm>
            <a:off x="3648145" y="1154430"/>
            <a:ext cx="4863964" cy="484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24022" y="445150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4" y="630715"/>
            <a:ext cx="9144000" cy="5519446"/>
          </a:xfrm>
          <a:solidFill>
            <a:schemeClr val="tx1">
              <a:alpha val="0"/>
            </a:schemeClr>
          </a:solidFill>
        </p:spPr>
        <p:txBody>
          <a:bodyPr/>
          <a:lstStyle/>
          <a:p>
            <a:r>
              <a:rPr lang="en-US" b="1" dirty="0"/>
              <a:t>Pluto's Atmosphere</a:t>
            </a:r>
            <a:br>
              <a:rPr lang="en-US" b="1" dirty="0"/>
            </a:br>
            <a:r>
              <a:rPr lang="en-US" sz="2000" dirty="0"/>
              <a:t>Leslie Young (Southwest Research Institute)</a:t>
            </a:r>
            <a:br>
              <a:rPr lang="en-US" sz="2000" dirty="0"/>
            </a:br>
            <a:r>
              <a:rPr lang="en-US" sz="2000" dirty="0"/>
              <a:t>&amp; </a:t>
            </a:r>
            <a:br>
              <a:rPr lang="en-US" sz="2000" dirty="0"/>
            </a:br>
            <a:r>
              <a:rPr lang="en-US" sz="2000" dirty="0"/>
              <a:t>Randy Gladstone (</a:t>
            </a:r>
            <a:r>
              <a:rPr lang="en-US" sz="2000" dirty="0" err="1"/>
              <a:t>SwRI</a:t>
            </a:r>
            <a:r>
              <a:rPr lang="en-US" sz="2000" dirty="0"/>
              <a:t>)</a:t>
            </a:r>
            <a:br>
              <a:rPr lang="en-US" sz="2000" dirty="0"/>
            </a:br>
            <a:r>
              <a:rPr lang="en-US" sz="2000" dirty="0"/>
              <a:t>Michael Summers (GMU)</a:t>
            </a:r>
            <a:br>
              <a:rPr lang="en-US" sz="2000" dirty="0"/>
            </a:br>
            <a:r>
              <a:rPr lang="en-US" sz="2000" dirty="0"/>
              <a:t>Heather Elliot (</a:t>
            </a:r>
            <a:r>
              <a:rPr lang="en-US" sz="2000" dirty="0" err="1"/>
              <a:t>SwRI</a:t>
            </a:r>
            <a:r>
              <a:rPr lang="en-US" sz="2000" dirty="0"/>
              <a:t>)</a:t>
            </a:r>
            <a:br>
              <a:rPr lang="en-US" sz="2000" dirty="0"/>
            </a:br>
            <a:r>
              <a:rPr lang="en-US" sz="2000" dirty="0"/>
              <a:t>David Hinson (Stanford)</a:t>
            </a:r>
            <a:br>
              <a:rPr lang="en-US" sz="2000" dirty="0"/>
            </a:br>
            <a:r>
              <a:rPr lang="en-US" sz="2000" dirty="0"/>
              <a:t>Andrew Cheng (JHU/APL)</a:t>
            </a:r>
            <a:br>
              <a:rPr lang="en-US" sz="2000" dirty="0"/>
            </a:br>
            <a:r>
              <a:rPr lang="en-US" sz="2000" dirty="0"/>
              <a:t>Alan Stern (</a:t>
            </a:r>
            <a:r>
              <a:rPr lang="en-US" sz="2000" dirty="0" err="1"/>
              <a:t>SwRI</a:t>
            </a:r>
            <a:r>
              <a:rPr lang="en-US" sz="2000" dirty="0"/>
              <a:t>)</a:t>
            </a:r>
            <a:br>
              <a:rPr lang="en-US" sz="2000" dirty="0"/>
            </a:br>
            <a:r>
              <a:rPr lang="en-US" sz="2000" dirty="0"/>
              <a:t>Emmanuel </a:t>
            </a:r>
            <a:r>
              <a:rPr lang="en-US" sz="2000" dirty="0" err="1"/>
              <a:t>Lellouch</a:t>
            </a:r>
            <a:r>
              <a:rPr lang="en-US" sz="2000" dirty="0"/>
              <a:t> (Obs. Paris)</a:t>
            </a:r>
            <a:br>
              <a:rPr lang="en-US" sz="2000" dirty="0"/>
            </a:br>
            <a:r>
              <a:rPr lang="en-US" sz="2000" dirty="0"/>
              <a:t>Bruno </a:t>
            </a:r>
            <a:r>
              <a:rPr lang="en-US" sz="2000" dirty="0" err="1"/>
              <a:t>Sicardy</a:t>
            </a:r>
            <a:r>
              <a:rPr lang="en-US" sz="2000" dirty="0"/>
              <a:t> (Obs. Paris)</a:t>
            </a:r>
            <a:br>
              <a:rPr lang="en-US" sz="2000" dirty="0"/>
            </a:br>
            <a:r>
              <a:rPr lang="en-US" sz="2000" dirty="0"/>
              <a:t>Jeffrey Moore (NASA Ames)</a:t>
            </a:r>
            <a:br>
              <a:rPr lang="en-US" sz="2000" dirty="0"/>
            </a:br>
            <a:r>
              <a:rPr lang="en-US" sz="2000" dirty="0"/>
              <a:t>Darrell Strobel (JHU/APL) </a:t>
            </a:r>
            <a:br>
              <a:rPr lang="en-US" sz="2000" dirty="0"/>
            </a:br>
            <a:r>
              <a:rPr lang="en-US" sz="2000" dirty="0"/>
              <a:t>Yuk Yung (</a:t>
            </a:r>
            <a:r>
              <a:rPr lang="en-US" sz="2000" dirty="0" err="1"/>
              <a:t>CalTech</a:t>
            </a:r>
            <a:r>
              <a:rPr lang="en-US" sz="2000" dirty="0"/>
              <a:t>)</a:t>
            </a:r>
            <a:br>
              <a:rPr lang="en-US" sz="2000" dirty="0"/>
            </a:br>
            <a:r>
              <a:rPr lang="en-US" sz="2000" dirty="0"/>
              <a:t>Tanguy </a:t>
            </a:r>
            <a:r>
              <a:rPr lang="en-US" sz="2000" dirty="0" err="1"/>
              <a:t>Betrand</a:t>
            </a:r>
            <a:r>
              <a:rPr lang="en-US" sz="2000" dirty="0"/>
              <a:t> (CNRS)</a:t>
            </a:r>
            <a:br>
              <a:rPr lang="en-US" sz="2000" dirty="0"/>
            </a:br>
            <a:r>
              <a:rPr lang="en-US" sz="2000" dirty="0"/>
              <a:t>Francois Forget (CNRS) </a:t>
            </a:r>
            <a:br>
              <a:rPr lang="en-US" sz="2000" dirty="0"/>
            </a:br>
            <a:r>
              <a:rPr lang="en-US" sz="2000" i="1" dirty="0"/>
              <a:t>with thanks to the New Horizons Team</a:t>
            </a:r>
            <a:br>
              <a:rPr lang="en-US" sz="2000" i="1" dirty="0"/>
            </a:br>
            <a:br>
              <a:rPr lang="en-US" sz="2000" i="1" dirty="0"/>
            </a:br>
            <a:br>
              <a:rPr lang="en-US" sz="2000" i="1" dirty="0"/>
            </a:br>
            <a:br>
              <a:rPr lang="en-US" sz="2000" dirty="0"/>
            </a:br>
            <a:br>
              <a:rPr lang="en-US" sz="2000" b="1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226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8C5A-1435-4840-A2B2-35422C78F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Pluto's Atmosphere</a:t>
            </a:r>
          </a:p>
        </p:txBody>
      </p:sp>
      <p:pic>
        <p:nvPicPr>
          <p:cNvPr id="7" name="Content Placeholder 6" descr="TA010474-Figure4.jpg">
            <a:extLst>
              <a:ext uri="{FF2B5EF4-FFF2-40B4-BE49-F238E27FC236}">
                <a16:creationId xmlns:a16="http://schemas.microsoft.com/office/drawing/2014/main" id="{039F5E4E-CDB2-704C-8355-A94C08424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" y="819932"/>
            <a:ext cx="12194454" cy="44124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CFBD77-5153-6C45-9591-4756E3FA0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31395"/>
            <a:ext cx="1220025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n-US" sz="1600" dirty="0" err="1">
                <a:solidFill>
                  <a:srgbClr val="7030A0"/>
                </a:solidFill>
                <a:latin typeface="+mn-lt"/>
              </a:rPr>
              <a:t>updated</a:t>
            </a:r>
            <a:r>
              <a:rPr lang="de-DE" altLang="en-US" sz="1600" dirty="0">
                <a:solidFill>
                  <a:srgbClr val="7030A0"/>
                </a:solidFill>
                <a:latin typeface="+mn-lt"/>
              </a:rPr>
              <a:t> </a:t>
            </a:r>
            <a:r>
              <a:rPr lang="de-DE" altLang="en-US" sz="1600" dirty="0" err="1">
                <a:solidFill>
                  <a:srgbClr val="7030A0"/>
                </a:solidFill>
                <a:latin typeface="+mn-lt"/>
              </a:rPr>
              <a:t>from</a:t>
            </a:r>
            <a:r>
              <a:rPr lang="de-DE" altLang="en-US" sz="1600" dirty="0">
                <a:solidFill>
                  <a:srgbClr val="7030A0"/>
                </a:solidFill>
                <a:latin typeface="+mn-lt"/>
              </a:rPr>
              <a:t> </a:t>
            </a:r>
            <a:r>
              <a:rPr lang="de-DE" altLang="en-US" sz="1600" b="1" dirty="0">
                <a:solidFill>
                  <a:srgbClr val="7030A0"/>
                </a:solidFill>
                <a:latin typeface="+mn-lt"/>
              </a:rPr>
              <a:t>Young</a:t>
            </a:r>
            <a:r>
              <a:rPr lang="de-DE" altLang="en-US" sz="1600" dirty="0">
                <a:solidFill>
                  <a:srgbClr val="7030A0"/>
                </a:solidFill>
                <a:latin typeface="+mn-lt"/>
              </a:rPr>
              <a:t>+2018, </a:t>
            </a:r>
            <a:r>
              <a:rPr lang="de-DE" altLang="en-US" sz="1600" dirty="0" err="1">
                <a:solidFill>
                  <a:srgbClr val="7030A0"/>
                </a:solidFill>
                <a:latin typeface="+mn-lt"/>
              </a:rPr>
              <a:t>Icarus</a:t>
            </a:r>
            <a:r>
              <a:rPr lang="de-DE" altLang="en-US" sz="1600" dirty="0">
                <a:solidFill>
                  <a:srgbClr val="7030A0"/>
                </a:solidFill>
                <a:latin typeface="+mn-lt"/>
              </a:rPr>
              <a:t>, 300,174.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67833-8923-7E4C-A835-2CF97864165E}"/>
              </a:ext>
            </a:extLst>
          </p:cNvPr>
          <p:cNvSpPr/>
          <p:nvPr/>
        </p:nvSpPr>
        <p:spPr bwMode="auto">
          <a:xfrm>
            <a:off x="0" y="4979774"/>
            <a:ext cx="1062681" cy="2526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36170-4F14-C94D-BD29-63F50D386A5D}"/>
              </a:ext>
            </a:extLst>
          </p:cNvPr>
          <p:cNvSpPr txBox="1"/>
          <p:nvPr/>
        </p:nvSpPr>
        <p:spPr>
          <a:xfrm>
            <a:off x="1700463" y="1182435"/>
            <a:ext cx="1848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Longitudinal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9CDFE5-3DA6-8A47-817C-C592C5ECAE27}"/>
              </a:ext>
            </a:extLst>
          </p:cNvPr>
          <p:cNvCxnSpPr/>
          <p:nvPr/>
        </p:nvCxnSpPr>
        <p:spPr bwMode="auto">
          <a:xfrm>
            <a:off x="2165684" y="1628058"/>
            <a:ext cx="152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40DDC3C-91E9-F04A-A9DD-6C77D1C37D87}"/>
              </a:ext>
            </a:extLst>
          </p:cNvPr>
          <p:cNvSpPr txBox="1"/>
          <p:nvPr/>
        </p:nvSpPr>
        <p:spPr>
          <a:xfrm rot="3729530">
            <a:off x="5101391" y="3323429"/>
            <a:ext cx="2786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Layers (waves?)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BA05B5D-8C27-3542-B9AE-76A3CEE57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CDE8C5D0-17C7-C042-8E9E-AB45888A976D}"/>
              </a:ext>
            </a:extLst>
          </p:cNvPr>
          <p:cNvSpPr txBox="1">
            <a:spLocks/>
          </p:cNvSpPr>
          <p:nvPr/>
        </p:nvSpPr>
        <p:spPr bwMode="auto">
          <a:xfrm>
            <a:off x="7222835" y="6552812"/>
            <a:ext cx="4914427" cy="30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1: what we think we know</a:t>
            </a:r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42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4" t="16843" r="17119" b="17648"/>
          <a:stretch>
            <a:fillRect/>
          </a:stretch>
        </p:blipFill>
        <p:spPr bwMode="auto">
          <a:xfrm>
            <a:off x="3648145" y="1154430"/>
            <a:ext cx="4863964" cy="484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349" y="844322"/>
            <a:ext cx="12188952" cy="5614351"/>
          </a:xfrm>
          <a:solidFill>
            <a:schemeClr val="tx1">
              <a:alpha val="0"/>
            </a:schemeClr>
          </a:solidFill>
        </p:spPr>
        <p:txBody>
          <a:bodyPr/>
          <a:lstStyle/>
          <a:p>
            <a:r>
              <a:rPr lang="en-US" b="1" dirty="0"/>
              <a:t>Pluto's Atmosphere</a:t>
            </a:r>
            <a:br>
              <a:rPr lang="en-US" b="1" dirty="0"/>
            </a:br>
            <a:br>
              <a:rPr lang="en-US" sz="2000" i="1" dirty="0"/>
            </a:br>
            <a:br>
              <a:rPr lang="en-US" sz="2000" i="1" dirty="0"/>
            </a:br>
            <a:r>
              <a:rPr lang="en-US" dirty="0"/>
              <a:t>Part 2: Pluto's atmosphere in a solar-system context</a:t>
            </a:r>
            <a:br>
              <a:rPr lang="en-US" sz="2000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Mars-Pluto/Triton-Io-(Eris)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Titan-Pluto-Triton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Earth/Mars-Pluto-Venus/Titan</a:t>
            </a:r>
            <a:br>
              <a:rPr lang="en-US" sz="2000" i="1" dirty="0"/>
            </a:br>
            <a:br>
              <a:rPr lang="en-US" sz="2000" dirty="0"/>
            </a:br>
            <a:br>
              <a:rPr lang="en-US" sz="2000" b="1" dirty="0"/>
            </a:b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6424022" y="445150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F4B1CD-0112-4546-B13C-FED9DC6761DC}"/>
              </a:ext>
            </a:extLst>
          </p:cNvPr>
          <p:cNvSpPr/>
          <p:nvPr/>
        </p:nvSpPr>
        <p:spPr>
          <a:xfrm>
            <a:off x="2323366" y="432743"/>
            <a:ext cx="3401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What we think we know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D876E2-80FC-0242-B7C2-5F7046ACAFD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43133" y="2735827"/>
            <a:ext cx="1371600" cy="137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0C8431-1112-1E44-8A59-223BBAF4E2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9363" y="3087776"/>
            <a:ext cx="1371600" cy="1371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5331ED-5C6A-BC42-BEBB-81AB22A57F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24893" b="1"/>
          <a:stretch/>
        </p:blipFill>
        <p:spPr>
          <a:xfrm>
            <a:off x="10498598" y="4952948"/>
            <a:ext cx="1412204" cy="137160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CEAE92-D499-2242-8BA2-3F29DF0C28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4943" y="4459376"/>
            <a:ext cx="1495486" cy="137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96662B-FEB1-774F-8124-1915B8AD2F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1065" y="5145176"/>
            <a:ext cx="1453732" cy="1371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34FFDC-4E95-054B-9B32-F0B02529A7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031" y="5095699"/>
            <a:ext cx="1523567" cy="1371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7807C3-241C-1A4B-B267-147428590ED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8453" t="35636" b="35048"/>
          <a:stretch/>
        </p:blipFill>
        <p:spPr>
          <a:xfrm>
            <a:off x="8512108" y="332904"/>
            <a:ext cx="3398694" cy="1371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016FC3-9393-7D47-ADF4-E4AC9E7E4A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0359"/>
          <a:stretch/>
        </p:blipFill>
        <p:spPr>
          <a:xfrm>
            <a:off x="399059" y="249152"/>
            <a:ext cx="2801386" cy="1746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2A73D5-F53D-CA4F-B608-06ADCFC3208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462" b="79492" l="19391" r="81929"/>
                    </a14:imgEffect>
                  </a14:imgLayer>
                </a14:imgProps>
              </a:ext>
            </a:extLst>
          </a:blip>
          <a:srcRect l="19649" t="17847" r="18837" b="20709"/>
          <a:stretch/>
        </p:blipFill>
        <p:spPr>
          <a:xfrm>
            <a:off x="10208394" y="3983723"/>
            <a:ext cx="1373190" cy="1371600"/>
          </a:xfrm>
          <a:prstGeom prst="rect">
            <a:avLst/>
          </a:prstGeom>
        </p:spPr>
      </p:pic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22D7B91F-97B6-8543-AD6A-BCFA37574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721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1" y="955070"/>
            <a:ext cx="12188825" cy="559731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88" tIns="60944" rIns="121888" bIns="60944" numCol="1" rtlCol="0" anchor="t" anchorCtr="0" compatLnSpc="1">
            <a:prstTxWarp prst="textNoShape">
              <a:avLst/>
            </a:prstTxWarp>
          </a:bodyPr>
          <a:lstStyle/>
          <a:p>
            <a:pPr defTabSz="121889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199">
              <a:latin typeface="Times" pitchFamily="-10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Mars-Pluto/Triton-Io-(Eris)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DD28-A4ED-FD48-B414-D75BDC3309C2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5" y="953482"/>
            <a:ext cx="2743200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846" y="1084620"/>
            <a:ext cx="2743200" cy="2743200"/>
          </a:xfrm>
          <a:prstGeom prst="rect">
            <a:avLst/>
          </a:prstGeom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01319" y="3687149"/>
            <a:ext cx="2863708" cy="21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348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Mars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CO</a:t>
            </a:r>
            <a:r>
              <a:rPr lang="en-US" sz="1800" baseline="-25000" dirty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 &amp; H</a:t>
            </a:r>
            <a:r>
              <a:rPr lang="en-US" sz="1800" baseline="-25000" dirty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O on surface 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and in atmosphere 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Surface pressure ~6 mbar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Global atmosphere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Pressure varies 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30% per year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-24893" b="1"/>
          <a:stretch/>
        </p:blipFill>
        <p:spPr>
          <a:xfrm>
            <a:off x="3788910" y="1539083"/>
            <a:ext cx="2824409" cy="2743200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62" b="79492" l="19391" r="81929"/>
                    </a14:imgEffect>
                  </a14:imgLayer>
                </a14:imgProps>
              </a:ext>
            </a:extLst>
          </a:blip>
          <a:srcRect l="19649" t="17847" r="18837" b="20709"/>
          <a:stretch/>
        </p:blipFill>
        <p:spPr>
          <a:xfrm>
            <a:off x="3205271" y="1004781"/>
            <a:ext cx="2746380" cy="2743200"/>
          </a:xfrm>
          <a:prstGeom prst="rect">
            <a:avLst/>
          </a:prstGeom>
        </p:spPr>
      </p:pic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492AAC5A-4197-764D-BB48-DFF52523B96D}"/>
              </a:ext>
            </a:extLst>
          </p:cNvPr>
          <p:cNvSpPr txBox="1">
            <a:spLocks/>
          </p:cNvSpPr>
          <p:nvPr/>
        </p:nvSpPr>
        <p:spPr bwMode="auto">
          <a:xfrm>
            <a:off x="6038215" y="6553975"/>
            <a:ext cx="609904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2: Pluto in context</a:t>
            </a:r>
            <a:endParaRPr lang="el-GR" dirty="0"/>
          </a:p>
          <a:p>
            <a:pPr algn="r"/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557516F4-0C10-B646-81D0-442E33EE2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2291" y="4149918"/>
            <a:ext cx="3371368" cy="245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348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Pluto &amp; Triton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N</a:t>
            </a:r>
            <a:r>
              <a:rPr lang="en-US" sz="1800" baseline="-25000" dirty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, CO &amp; CH</a:t>
            </a:r>
            <a:r>
              <a:rPr lang="en-US" sz="1800" baseline="-25000" dirty="0">
                <a:solidFill>
                  <a:schemeClr val="bg1"/>
                </a:solidFill>
                <a:latin typeface="Arial" charset="0"/>
              </a:rPr>
              <a:t>4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 on surface 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and in atmosphere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Surface pressure ~12 µbar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Global atmosphere now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—and all year?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Pressure varies 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by x100 (?) per year for Pluto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by x10 (?) per year for Triton?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1848052-72F8-7344-82B9-279C200670DE}"/>
              </a:ext>
            </a:extLst>
          </p:cNvPr>
          <p:cNvSpPr/>
          <p:nvPr/>
        </p:nvSpPr>
        <p:spPr bwMode="auto">
          <a:xfrm>
            <a:off x="9579290" y="1017972"/>
            <a:ext cx="2557973" cy="2659730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?</a:t>
            </a:r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id="{E733E22E-E8ED-4F41-AF1A-C4775EC1A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2298" y="3819910"/>
            <a:ext cx="2863708" cy="278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348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Io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SO</a:t>
            </a:r>
            <a:r>
              <a:rPr lang="en-US" sz="1800" baseline="-25000" dirty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 on surface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and in atmosphere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Surface pressure 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~10 </a:t>
            </a:r>
            <a:r>
              <a:rPr lang="en-US" sz="1800" dirty="0" err="1">
                <a:solidFill>
                  <a:schemeClr val="bg1"/>
                </a:solidFill>
                <a:latin typeface="Arial" charset="0"/>
              </a:rPr>
              <a:t>nbar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 maximum.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Local collisional 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atmosphere, supports 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atmospheric chemistry.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964B8377-3830-C042-888F-DD11ACC40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0389" y="3666646"/>
            <a:ext cx="2986874" cy="21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348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(Eris)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CH</a:t>
            </a:r>
            <a:r>
              <a:rPr lang="en-US" sz="1800" baseline="-25000" dirty="0">
                <a:solidFill>
                  <a:schemeClr val="bg1"/>
                </a:solidFill>
                <a:latin typeface="Arial" charset="0"/>
              </a:rPr>
              <a:t>4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 &amp; inferred N</a:t>
            </a:r>
            <a:r>
              <a:rPr lang="en-US" sz="1800" baseline="-25000" dirty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 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on surface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Atmosphere not detected,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but theorized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Surface pressure (now)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baseline="-25000" dirty="0">
                <a:solidFill>
                  <a:schemeClr val="bg1"/>
                </a:solidFill>
                <a:latin typeface="Arial" charset="0"/>
              </a:rPr>
              <a:t>f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~1 </a:t>
            </a:r>
            <a:r>
              <a:rPr lang="en-US" sz="1800" dirty="0" err="1">
                <a:solidFill>
                  <a:schemeClr val="bg1"/>
                </a:solidFill>
                <a:latin typeface="Arial" charset="0"/>
              </a:rPr>
              <a:t>nbar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 max??? 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Local collisional 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atmosphere (now)???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Pressure varies 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by ~1 million (?) per year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689E97A-F766-6D4F-93FD-8556A85A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624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DA5A9-F988-2E4F-95D9-F0CEBFBC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Sublimation-Supported Atmospheres</a:t>
            </a:r>
          </a:p>
        </p:txBody>
      </p:sp>
      <p:pic>
        <p:nvPicPr>
          <p:cNvPr id="9" name="Content Placeholder 10" descr="vp5.tif">
            <a:extLst>
              <a:ext uri="{FF2B5EF4-FFF2-40B4-BE49-F238E27FC236}">
                <a16:creationId xmlns:a16="http://schemas.microsoft.com/office/drawing/2014/main" id="{50B9E32D-26CC-3D47-B586-135EF31029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97" b="345"/>
          <a:stretch/>
        </p:blipFill>
        <p:spPr bwMode="auto">
          <a:xfrm>
            <a:off x="6830568" y="1033271"/>
            <a:ext cx="5303584" cy="518464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409F9A0C-BDC2-764B-B33B-112105B65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04334"/>
            <a:ext cx="6899564" cy="5748867"/>
          </a:xfrm>
        </p:spPr>
        <p:txBody>
          <a:bodyPr/>
          <a:lstStyle/>
          <a:p>
            <a:r>
              <a:rPr lang="en-US" b="1" dirty="0">
                <a:solidFill>
                  <a:srgbClr val="FFCACA"/>
                </a:solidFill>
              </a:rPr>
              <a:t>Global atmospheres</a:t>
            </a:r>
            <a:r>
              <a:rPr lang="en-US" dirty="0"/>
              <a:t> supported </a:t>
            </a:r>
            <a:br>
              <a:rPr lang="en-US" dirty="0"/>
            </a:br>
            <a:r>
              <a:rPr lang="en-US" dirty="0"/>
              <a:t>by sublimation (e.g., Mars, current Pluto, current Triton, maybe </a:t>
            </a:r>
            <a:r>
              <a:rPr lang="en-US" dirty="0" err="1"/>
              <a:t>Gonggong</a:t>
            </a:r>
            <a:r>
              <a:rPr lang="en-US" dirty="0"/>
              <a:t>/2007 OR</a:t>
            </a:r>
            <a:r>
              <a:rPr lang="en-US" baseline="-25000" dirty="0"/>
              <a:t>10</a:t>
            </a:r>
            <a:r>
              <a:rPr lang="en-US" dirty="0"/>
              <a:t> and Eris at perihelion) have surface pressures set by insolation on </a:t>
            </a:r>
            <a:r>
              <a:rPr lang="en-US" i="1" dirty="0"/>
              <a:t>all</a:t>
            </a:r>
            <a:r>
              <a:rPr lang="en-US" dirty="0"/>
              <a:t> the volatiles.</a:t>
            </a:r>
          </a:p>
          <a:p>
            <a:r>
              <a:rPr lang="en-US" b="1" dirty="0">
                <a:solidFill>
                  <a:srgbClr val="C2C2FF"/>
                </a:solidFill>
              </a:rPr>
              <a:t>Ballistic atmospheres</a:t>
            </a:r>
            <a:r>
              <a:rPr lang="en-US" dirty="0"/>
              <a:t> (e.g., Iapetus) and </a:t>
            </a:r>
            <a:r>
              <a:rPr lang="en-US" b="1" dirty="0">
                <a:solidFill>
                  <a:srgbClr val="FFCC0E"/>
                </a:solidFill>
              </a:rPr>
              <a:t>local, collisional atmospheres</a:t>
            </a:r>
            <a:r>
              <a:rPr lang="en-US" dirty="0"/>
              <a:t> (Io, maybe current Eris) can still have volatiles moving to cold-traps.</a:t>
            </a:r>
          </a:p>
          <a:p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4579C2-A78F-1248-BF81-867D1DF413F2}"/>
              </a:ext>
            </a:extLst>
          </p:cNvPr>
          <p:cNvSpPr txBox="1"/>
          <p:nvPr/>
        </p:nvSpPr>
        <p:spPr>
          <a:xfrm>
            <a:off x="6833679" y="6213517"/>
            <a:ext cx="53035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altLang="en-US" sz="1600" b="1" dirty="0">
                <a:solidFill>
                  <a:srgbClr val="7030A0"/>
                </a:solidFill>
              </a:rPr>
              <a:t>Young&amp;McKinnon</a:t>
            </a:r>
            <a:r>
              <a:rPr lang="de-DE" altLang="en-US" sz="1600" dirty="0">
                <a:solidFill>
                  <a:srgbClr val="7030A0"/>
                </a:solidFill>
              </a:rPr>
              <a:t>+2013, </a:t>
            </a:r>
            <a:r>
              <a:rPr lang="en-US" altLang="en-US" sz="1600" dirty="0">
                <a:solidFill>
                  <a:srgbClr val="7030A0"/>
                </a:solidFill>
              </a:rPr>
              <a:t>DPS.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CD86F59-6588-D54E-AB1C-D6C906624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4C9C327-96E8-8F44-AEEA-0833BBB809F5}"/>
              </a:ext>
            </a:extLst>
          </p:cNvPr>
          <p:cNvSpPr txBox="1">
            <a:spLocks/>
          </p:cNvSpPr>
          <p:nvPr/>
        </p:nvSpPr>
        <p:spPr bwMode="auto">
          <a:xfrm>
            <a:off x="6038215" y="6553975"/>
            <a:ext cx="609904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2: Pluto in context</a:t>
            </a:r>
            <a:endParaRPr lang="el-GR" dirty="0"/>
          </a:p>
          <a:p>
            <a:pPr algn="r"/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211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1" y="955070"/>
            <a:ext cx="12188825" cy="559731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88" tIns="60944" rIns="121888" bIns="60944" numCol="1" rtlCol="0" anchor="t" anchorCtr="0" compatLnSpc="1">
            <a:prstTxWarp prst="textNoShape">
              <a:avLst/>
            </a:prstTxWarp>
          </a:bodyPr>
          <a:lstStyle/>
          <a:p>
            <a:pPr defTabSz="121889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199">
              <a:latin typeface="Times" pitchFamily="-10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336" y="145558"/>
            <a:ext cx="10156326" cy="597575"/>
          </a:xfrm>
        </p:spPr>
        <p:txBody>
          <a:bodyPr/>
          <a:lstStyle/>
          <a:p>
            <a:r>
              <a:rPr lang="en-US" sz="3600" dirty="0"/>
              <a:t>Pluto's Surface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DD28-A4ED-FD48-B414-D75BDC3309C2}" type="slidenum">
              <a:rPr lang="en-US" smtClean="0"/>
              <a:t>14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A6791F4-0C5D-A346-8458-FD0FE23B0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07" y="672944"/>
            <a:ext cx="5550408" cy="59468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E16E7B-23B6-424E-B7CF-7174E26562C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4059" y="672944"/>
            <a:ext cx="5547360" cy="5943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D503BEF-EFCE-D24F-B591-0977F5FDC6F4}"/>
              </a:ext>
            </a:extLst>
          </p:cNvPr>
          <p:cNvSpPr txBox="1"/>
          <p:nvPr/>
        </p:nvSpPr>
        <p:spPr>
          <a:xfrm>
            <a:off x="0" y="5563526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Reflectance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06524F-7B1A-9247-949B-B46F766927A8}"/>
              </a:ext>
            </a:extLst>
          </p:cNvPr>
          <p:cNvSpPr txBox="1"/>
          <p:nvPr/>
        </p:nvSpPr>
        <p:spPr>
          <a:xfrm>
            <a:off x="5569623" y="5550346"/>
            <a:ext cx="3624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Composition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N</a:t>
            </a:r>
            <a:r>
              <a:rPr lang="en-US" baseline="-25000" dirty="0">
                <a:solidFill>
                  <a:srgbClr val="0070C0"/>
                </a:solidFill>
              </a:rPr>
              <a:t>2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CH</a:t>
            </a:r>
            <a:r>
              <a:rPr lang="en-US" baseline="-25000" dirty="0">
                <a:solidFill>
                  <a:srgbClr val="00B050"/>
                </a:solidFill>
              </a:rPr>
              <a:t>4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F8D56E-D0D1-DF4A-AC98-7EF210B6307B}"/>
              </a:ext>
            </a:extLst>
          </p:cNvPr>
          <p:cNvSpPr txBox="1"/>
          <p:nvPr/>
        </p:nvSpPr>
        <p:spPr>
          <a:xfrm>
            <a:off x="0" y="6268838"/>
            <a:ext cx="1218882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altLang="en-US" sz="1600" b="1" dirty="0">
                <a:solidFill>
                  <a:srgbClr val="7030A0"/>
                </a:solidFill>
              </a:rPr>
              <a:t>Young</a:t>
            </a:r>
            <a:r>
              <a:rPr lang="de-DE" altLang="en-US" sz="1600" dirty="0">
                <a:solidFill>
                  <a:srgbClr val="7030A0"/>
                </a:solidFill>
              </a:rPr>
              <a:t>+2021, </a:t>
            </a:r>
            <a:r>
              <a:rPr lang="en-US" altLang="en-US" sz="1600" dirty="0">
                <a:solidFill>
                  <a:srgbClr val="7030A0"/>
                </a:solidFill>
              </a:rPr>
              <a:t>U of Az Book, from </a:t>
            </a:r>
            <a:r>
              <a:rPr lang="en-US" altLang="en-US" sz="1600" b="1" dirty="0">
                <a:solidFill>
                  <a:srgbClr val="7030A0"/>
                </a:solidFill>
              </a:rPr>
              <a:t>Schmitt</a:t>
            </a:r>
            <a:r>
              <a:rPr lang="en-US" altLang="en-US" sz="1600" dirty="0">
                <a:solidFill>
                  <a:srgbClr val="7030A0"/>
                </a:solidFill>
              </a:rPr>
              <a:t>+2017, Icarus 287, 229, </a:t>
            </a:r>
            <a:r>
              <a:rPr lang="en-US" altLang="en-US" sz="1600" b="1" dirty="0">
                <a:solidFill>
                  <a:srgbClr val="7030A0"/>
                </a:solidFill>
              </a:rPr>
              <a:t>Protopapa</a:t>
            </a:r>
            <a:r>
              <a:rPr lang="en-US" altLang="en-US" sz="1600" dirty="0">
                <a:solidFill>
                  <a:srgbClr val="7030A0"/>
                </a:solidFill>
              </a:rPr>
              <a:t>+2017, Icarus 287, 218, </a:t>
            </a:r>
            <a:r>
              <a:rPr lang="en-US" altLang="en-US" sz="1600" b="1" dirty="0">
                <a:solidFill>
                  <a:srgbClr val="7030A0"/>
                </a:solidFill>
              </a:rPr>
              <a:t>Earle</a:t>
            </a:r>
            <a:r>
              <a:rPr lang="en-US" altLang="en-US" sz="1600" dirty="0">
                <a:solidFill>
                  <a:srgbClr val="7030A0"/>
                </a:solidFill>
              </a:rPr>
              <a:t>+2018 Icarus 314, 195</a:t>
            </a:r>
            <a:endParaRPr lang="en-US" sz="1600" dirty="0">
              <a:solidFill>
                <a:srgbClr val="7030A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B08883-BCFC-B643-A89E-CBCBC5686F77}"/>
              </a:ext>
            </a:extLst>
          </p:cNvPr>
          <p:cNvGrpSpPr/>
          <p:nvPr/>
        </p:nvGrpSpPr>
        <p:grpSpPr>
          <a:xfrm>
            <a:off x="6475847" y="1895068"/>
            <a:ext cx="5235508" cy="3549310"/>
            <a:chOff x="4420781" y="1559282"/>
            <a:chExt cx="5385573" cy="3549310"/>
          </a:xfrm>
        </p:grpSpPr>
        <p:sp>
          <p:nvSpPr>
            <p:cNvPr id="4" name="Arc 3">
              <a:extLst>
                <a:ext uri="{FF2B5EF4-FFF2-40B4-BE49-F238E27FC236}">
                  <a16:creationId xmlns:a16="http://schemas.microsoft.com/office/drawing/2014/main" id="{A60E3948-42E0-854D-900A-FE6122D93A59}"/>
                </a:ext>
              </a:extLst>
            </p:cNvPr>
            <p:cNvSpPr/>
            <p:nvPr/>
          </p:nvSpPr>
          <p:spPr bwMode="auto">
            <a:xfrm flipH="1" flipV="1">
              <a:off x="4420781" y="1559282"/>
              <a:ext cx="5385573" cy="354931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50383821-D12D-9D4F-8D81-A0FEA2FE7B64}"/>
                </a:ext>
              </a:extLst>
            </p:cNvPr>
            <p:cNvSpPr/>
            <p:nvPr/>
          </p:nvSpPr>
          <p:spPr bwMode="auto">
            <a:xfrm flipV="1">
              <a:off x="4420781" y="1559282"/>
              <a:ext cx="5385573" cy="354931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280B577-A3CC-B24B-B3B6-0FD699EDA547}"/>
              </a:ext>
            </a:extLst>
          </p:cNvPr>
          <p:cNvGrpSpPr/>
          <p:nvPr/>
        </p:nvGrpSpPr>
        <p:grpSpPr>
          <a:xfrm>
            <a:off x="645257" y="1908248"/>
            <a:ext cx="5235508" cy="3549310"/>
            <a:chOff x="4420781" y="1559282"/>
            <a:chExt cx="5385573" cy="3549310"/>
          </a:xfrm>
        </p:grpSpPr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6178D0E7-C9EE-4745-A969-ACA631F8732A}"/>
                </a:ext>
              </a:extLst>
            </p:cNvPr>
            <p:cNvSpPr/>
            <p:nvPr/>
          </p:nvSpPr>
          <p:spPr bwMode="auto">
            <a:xfrm flipH="1" flipV="1">
              <a:off x="4420781" y="1559282"/>
              <a:ext cx="5385573" cy="354931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C02CA3AD-3169-8142-93C5-159521AD07A3}"/>
                </a:ext>
              </a:extLst>
            </p:cNvPr>
            <p:cNvSpPr/>
            <p:nvPr/>
          </p:nvSpPr>
          <p:spPr bwMode="auto">
            <a:xfrm flipV="1">
              <a:off x="4420781" y="1559282"/>
              <a:ext cx="5385573" cy="354931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718BBE-4027-3044-85F1-D0FBD2A3E7A7}"/>
              </a:ext>
            </a:extLst>
          </p:cNvPr>
          <p:cNvSpPr txBox="1"/>
          <p:nvPr/>
        </p:nvSpPr>
        <p:spPr>
          <a:xfrm rot="1672876">
            <a:off x="1024552" y="497397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Equator</a:t>
            </a: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B7F63D19-7950-3049-B559-923F0470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0D6956-6ED6-2B45-B639-F702874EF7D5}"/>
              </a:ext>
            </a:extLst>
          </p:cNvPr>
          <p:cNvSpPr txBox="1"/>
          <p:nvPr/>
        </p:nvSpPr>
        <p:spPr>
          <a:xfrm>
            <a:off x="3362597" y="3932326"/>
            <a:ext cx="1358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Sputnik Planitia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2D7080B6-35A3-094B-9352-31DCF1071367}"/>
              </a:ext>
            </a:extLst>
          </p:cNvPr>
          <p:cNvSpPr txBox="1">
            <a:spLocks/>
          </p:cNvSpPr>
          <p:nvPr/>
        </p:nvSpPr>
        <p:spPr bwMode="auto">
          <a:xfrm>
            <a:off x="6038215" y="6553975"/>
            <a:ext cx="609904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2: Pluto in context</a:t>
            </a:r>
            <a:endParaRPr lang="el-GR" dirty="0"/>
          </a:p>
          <a:p>
            <a:pPr algn="r"/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457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1" y="955070"/>
            <a:ext cx="12188825" cy="559731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88" tIns="60944" rIns="121888" bIns="60944" numCol="1" rtlCol="0" anchor="t" anchorCtr="0" compatLnSpc="1">
            <a:prstTxWarp prst="textNoShape">
              <a:avLst/>
            </a:prstTxWarp>
          </a:bodyPr>
          <a:lstStyle/>
          <a:p>
            <a:pPr defTabSz="121889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199">
              <a:latin typeface="Times" pitchFamily="-10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336" y="145558"/>
            <a:ext cx="10156326" cy="597575"/>
          </a:xfrm>
        </p:spPr>
        <p:txBody>
          <a:bodyPr/>
          <a:lstStyle/>
          <a:p>
            <a:r>
              <a:rPr lang="en-US" sz="3600" dirty="0"/>
              <a:t>Volatiles Reservoirs in Depressions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DD28-A4ED-FD48-B414-D75BDC3309C2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BC5BC7-A127-0347-9A87-C64EF709F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9918" y="797593"/>
            <a:ext cx="9506649" cy="544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15">
            <a:extLst>
              <a:ext uri="{FF2B5EF4-FFF2-40B4-BE49-F238E27FC236}">
                <a16:creationId xmlns:a16="http://schemas.microsoft.com/office/drawing/2014/main" id="{7897B3A4-594B-914D-B3D2-BB27B43CB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70" y="4299518"/>
            <a:ext cx="3496351" cy="193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  <a:t>Mars</a:t>
            </a:r>
          </a:p>
          <a:p>
            <a:r>
              <a:rPr lang="fr-FR" sz="2799" dirty="0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  <a:t>CO</a:t>
            </a:r>
            <a:r>
              <a:rPr lang="fr-FR" sz="2799" baseline="-25000" dirty="0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  <a:t>2</a:t>
            </a:r>
            <a:r>
              <a:rPr lang="fr-FR" sz="2799" dirty="0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  <a:t> </a:t>
            </a:r>
            <a:r>
              <a:rPr lang="fr-FR" sz="2799" dirty="0" err="1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  <a:t>ice</a:t>
            </a:r>
            <a:r>
              <a:rPr lang="fr-FR" sz="2799" dirty="0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  <a:t> in </a:t>
            </a:r>
            <a:br>
              <a:rPr lang="fr-FR" sz="2799" dirty="0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</a:br>
            <a:r>
              <a:rPr lang="fr-FR" sz="2799" dirty="0" err="1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  <a:t>Hellas</a:t>
            </a:r>
            <a:r>
              <a:rPr lang="fr-FR" sz="2799" dirty="0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  <a:t> basin </a:t>
            </a:r>
            <a:br>
              <a:rPr lang="fr-FR" sz="2799" dirty="0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</a:br>
            <a:r>
              <a:rPr lang="fr-FR" sz="2799" dirty="0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  <a:t>(~8 km </a:t>
            </a:r>
            <a:r>
              <a:rPr lang="fr-FR" sz="2799" dirty="0" err="1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  <a:t>deep</a:t>
            </a:r>
            <a:r>
              <a:rPr lang="fr-FR" sz="2799" dirty="0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  <a:t>)</a:t>
            </a:r>
            <a:endParaRPr lang="en-US" sz="2799" dirty="0">
              <a:solidFill>
                <a:schemeClr val="bg1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0" name="ZoneTexte 16">
            <a:extLst>
              <a:ext uri="{FF2B5EF4-FFF2-40B4-BE49-F238E27FC236}">
                <a16:creationId xmlns:a16="http://schemas.microsoft.com/office/drawing/2014/main" id="{CFE07C8B-817E-7D4F-938D-C8933CF0A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844" y="4086241"/>
            <a:ext cx="4024852" cy="193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FR" sz="3600" b="1" dirty="0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  <a:t>Pluto</a:t>
            </a:r>
            <a:r>
              <a:rPr lang="fr-FR" sz="2799" dirty="0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  <a:t> </a:t>
            </a:r>
          </a:p>
          <a:p>
            <a:pPr algn="r"/>
            <a:r>
              <a:rPr lang="fr-FR" sz="2799" dirty="0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  <a:t>N</a:t>
            </a:r>
            <a:r>
              <a:rPr lang="fr-FR" sz="2799" baseline="-25000" dirty="0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  <a:t>2  </a:t>
            </a:r>
            <a:r>
              <a:rPr lang="fr-FR" sz="2799" dirty="0" err="1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  <a:t>ice</a:t>
            </a:r>
            <a:r>
              <a:rPr lang="fr-FR" sz="2799" dirty="0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  <a:t> in </a:t>
            </a:r>
            <a:br>
              <a:rPr lang="fr-FR" sz="2799" dirty="0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</a:br>
            <a:r>
              <a:rPr lang="fr-FR" sz="2799" dirty="0" err="1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  <a:t>Sputnik</a:t>
            </a:r>
            <a:r>
              <a:rPr lang="fr-FR" sz="2799" dirty="0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  <a:t> Planitia </a:t>
            </a:r>
            <a:br>
              <a:rPr lang="fr-FR" sz="2799" dirty="0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</a:br>
            <a:r>
              <a:rPr lang="fr-FR" sz="2799" dirty="0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  <a:t>(~10 km </a:t>
            </a:r>
            <a:r>
              <a:rPr lang="fr-FR" sz="2799" dirty="0" err="1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  <a:t>deep</a:t>
            </a:r>
            <a:r>
              <a:rPr lang="fr-FR" sz="2799" dirty="0">
                <a:solidFill>
                  <a:schemeClr val="bg1"/>
                </a:solidFill>
                <a:ea typeface="MS PGothic" pitchFamily="34" charset="-128"/>
                <a:cs typeface="Arial" pitchFamily="34" charset="0"/>
              </a:rPr>
              <a:t>)</a:t>
            </a:r>
            <a:endParaRPr lang="en-US" sz="2799" dirty="0">
              <a:solidFill>
                <a:schemeClr val="bg1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E3A94A88-F809-6D49-8B3D-8A5DDCB66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43988C5-3A0D-5548-AF6C-B03312979970}"/>
              </a:ext>
            </a:extLst>
          </p:cNvPr>
          <p:cNvSpPr txBox="1">
            <a:spLocks/>
          </p:cNvSpPr>
          <p:nvPr/>
        </p:nvSpPr>
        <p:spPr bwMode="auto">
          <a:xfrm>
            <a:off x="6038215" y="6553975"/>
            <a:ext cx="609904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2: Pluto in context</a:t>
            </a:r>
            <a:endParaRPr lang="el-GR" dirty="0"/>
          </a:p>
          <a:p>
            <a:pPr algn="r"/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087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F69D81-EF5B-1241-8EEE-A5DA516B762A}"/>
              </a:ext>
            </a:extLst>
          </p:cNvPr>
          <p:cNvSpPr/>
          <p:nvPr/>
        </p:nvSpPr>
        <p:spPr bwMode="auto">
          <a:xfrm>
            <a:off x="1304132" y="804863"/>
            <a:ext cx="9580561" cy="574833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8C2922-C8EA-C04C-9065-0184E7B58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Surface Pressure over one Pluto Year</a:t>
            </a:r>
            <a:endParaRPr lang="en-US" baseline="-25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EA030-7B53-AF44-96AF-EB4D9FDD44C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24626" y="1242559"/>
            <a:ext cx="8224651" cy="48266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49B800-E595-2E45-8C1C-EB199D769682}"/>
              </a:ext>
            </a:extLst>
          </p:cNvPr>
          <p:cNvSpPr txBox="1"/>
          <p:nvPr/>
        </p:nvSpPr>
        <p:spPr>
          <a:xfrm>
            <a:off x="1315421" y="6214647"/>
            <a:ext cx="94203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altLang="en-US" sz="1600" b="1" dirty="0">
                <a:solidFill>
                  <a:srgbClr val="7030A0"/>
                </a:solidFill>
              </a:rPr>
              <a:t>Sicardy</a:t>
            </a:r>
            <a:r>
              <a:rPr lang="de-DE" altLang="en-US" sz="1600" dirty="0">
                <a:solidFill>
                  <a:srgbClr val="7030A0"/>
                </a:solidFill>
              </a:rPr>
              <a:t>+2021, </a:t>
            </a:r>
            <a:r>
              <a:rPr lang="de-DE" altLang="en-US" sz="1600" dirty="0" err="1">
                <a:solidFill>
                  <a:srgbClr val="7030A0"/>
                </a:solidFill>
              </a:rPr>
              <a:t>ApJL</a:t>
            </a:r>
            <a:r>
              <a:rPr lang="de-DE" altLang="en-US" sz="1600" dirty="0">
                <a:solidFill>
                  <a:srgbClr val="7030A0"/>
                </a:solidFill>
              </a:rPr>
              <a:t>, 923, L31</a:t>
            </a:r>
            <a:r>
              <a:rPr lang="en-US" altLang="en-US" sz="1600" dirty="0">
                <a:solidFill>
                  <a:srgbClr val="7030A0"/>
                </a:solidFill>
              </a:rPr>
              <a:t>. See </a:t>
            </a:r>
            <a:r>
              <a:rPr lang="en-US" altLang="en-US" sz="1600" b="1" dirty="0">
                <a:solidFill>
                  <a:srgbClr val="7030A0"/>
                </a:solidFill>
              </a:rPr>
              <a:t>Meza</a:t>
            </a:r>
            <a:r>
              <a:rPr lang="en-US" altLang="en-US" sz="1600" dirty="0">
                <a:solidFill>
                  <a:srgbClr val="7030A0"/>
                </a:solidFill>
              </a:rPr>
              <a:t>+2019, A+A 625, A42, </a:t>
            </a:r>
            <a:r>
              <a:rPr lang="de-DE" altLang="en-US" sz="1600" b="1" dirty="0">
                <a:solidFill>
                  <a:srgbClr val="7030A0"/>
                </a:solidFill>
              </a:rPr>
              <a:t>Young</a:t>
            </a:r>
            <a:r>
              <a:rPr lang="de-DE" altLang="en-US" sz="1600" dirty="0">
                <a:solidFill>
                  <a:srgbClr val="7030A0"/>
                </a:solidFill>
              </a:rPr>
              <a:t>+2021, </a:t>
            </a:r>
            <a:r>
              <a:rPr lang="en-US" altLang="en-US" sz="1600" dirty="0">
                <a:solidFill>
                  <a:srgbClr val="7030A0"/>
                </a:solidFill>
              </a:rPr>
              <a:t>U of A Book</a:t>
            </a:r>
            <a:endParaRPr lang="en-US" sz="1600" dirty="0">
              <a:solidFill>
                <a:srgbClr val="7030A0"/>
              </a:solidFill>
            </a:endParaRP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D37EF0A8-D799-1A4D-9871-406BD9BFA2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270" b="84838"/>
          <a:stretch/>
        </p:blipFill>
        <p:spPr>
          <a:xfrm>
            <a:off x="1312750" y="1004707"/>
            <a:ext cx="9580561" cy="338667"/>
          </a:xfr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B81637-CAC3-9A4C-9B8A-CE03FA0C0B80}"/>
              </a:ext>
            </a:extLst>
          </p:cNvPr>
          <p:cNvCxnSpPr>
            <a:cxnSpLocks/>
          </p:cNvCxnSpPr>
          <p:nvPr/>
        </p:nvCxnSpPr>
        <p:spPr bwMode="auto">
          <a:xfrm>
            <a:off x="8579556" y="3973689"/>
            <a:ext cx="0" cy="13320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1B5716-E9CA-B242-996C-D14EBE164BC5}"/>
              </a:ext>
            </a:extLst>
          </p:cNvPr>
          <p:cNvCxnSpPr>
            <a:cxnSpLocks/>
          </p:cNvCxnSpPr>
          <p:nvPr/>
        </p:nvCxnSpPr>
        <p:spPr bwMode="auto">
          <a:xfrm>
            <a:off x="3742267" y="2810933"/>
            <a:ext cx="0" cy="25738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5B5C675-E5F5-F647-B5A4-AE8B5CE86113}"/>
              </a:ext>
            </a:extLst>
          </p:cNvPr>
          <p:cNvSpPr txBox="1"/>
          <p:nvPr/>
        </p:nvSpPr>
        <p:spPr>
          <a:xfrm>
            <a:off x="3731361" y="4876970"/>
            <a:ext cx="2154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dirty="0"/>
              <a:t>N Summer Solstice.</a:t>
            </a:r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6FCD34-4C6E-3446-B7FF-B21B91114D34}"/>
              </a:ext>
            </a:extLst>
          </p:cNvPr>
          <p:cNvSpPr txBox="1"/>
          <p:nvPr/>
        </p:nvSpPr>
        <p:spPr>
          <a:xfrm>
            <a:off x="6305973" y="4927667"/>
            <a:ext cx="2273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en-US" sz="1600" dirty="0"/>
              <a:t>S Summer Solstice.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85A7CEE-D5C3-A34A-B685-AD5025EB849B}"/>
              </a:ext>
            </a:extLst>
          </p:cNvPr>
          <p:cNvCxnSpPr>
            <a:cxnSpLocks/>
          </p:cNvCxnSpPr>
          <p:nvPr/>
        </p:nvCxnSpPr>
        <p:spPr bwMode="auto">
          <a:xfrm>
            <a:off x="2540000" y="1399822"/>
            <a:ext cx="0" cy="25738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4C1ED4F-E222-D34F-9028-40431F3FC1E4}"/>
              </a:ext>
            </a:extLst>
          </p:cNvPr>
          <p:cNvSpPr txBox="1"/>
          <p:nvPr/>
        </p:nvSpPr>
        <p:spPr>
          <a:xfrm>
            <a:off x="2540000" y="1406153"/>
            <a:ext cx="1942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dirty="0"/>
              <a:t>Perihelion</a:t>
            </a:r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5AC0AD-B5B0-2542-84C1-CA3A3E06EC8F}"/>
              </a:ext>
            </a:extLst>
          </p:cNvPr>
          <p:cNvSpPr txBox="1"/>
          <p:nvPr/>
        </p:nvSpPr>
        <p:spPr>
          <a:xfrm>
            <a:off x="6103030" y="1428448"/>
            <a:ext cx="1942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dirty="0"/>
              <a:t>Aphelion</a:t>
            </a:r>
            <a:endParaRPr lang="en-US" sz="16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2ADF025-24A8-C34B-8B21-CB097A73254A}"/>
              </a:ext>
            </a:extLst>
          </p:cNvPr>
          <p:cNvCxnSpPr>
            <a:cxnSpLocks/>
          </p:cNvCxnSpPr>
          <p:nvPr/>
        </p:nvCxnSpPr>
        <p:spPr bwMode="auto">
          <a:xfrm>
            <a:off x="6094412" y="3838222"/>
            <a:ext cx="0" cy="1174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D14FA9-32AF-FD41-863A-978055015BEA}"/>
              </a:ext>
            </a:extLst>
          </p:cNvPr>
          <p:cNvCxnSpPr>
            <a:cxnSpLocks/>
          </p:cNvCxnSpPr>
          <p:nvPr/>
        </p:nvCxnSpPr>
        <p:spPr bwMode="auto">
          <a:xfrm>
            <a:off x="6087532" y="1399822"/>
            <a:ext cx="0" cy="5219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1D40DE3-8D0D-D44B-8633-559D7DB7505C}"/>
              </a:ext>
            </a:extLst>
          </p:cNvPr>
          <p:cNvCxnSpPr>
            <a:cxnSpLocks/>
          </p:cNvCxnSpPr>
          <p:nvPr/>
        </p:nvCxnSpPr>
        <p:spPr bwMode="auto">
          <a:xfrm>
            <a:off x="8589169" y="1428448"/>
            <a:ext cx="0" cy="49334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AD8DA9-1020-4146-A070-2001AFA36487}"/>
              </a:ext>
            </a:extLst>
          </p:cNvPr>
          <p:cNvCxnSpPr>
            <a:cxnSpLocks/>
          </p:cNvCxnSpPr>
          <p:nvPr/>
        </p:nvCxnSpPr>
        <p:spPr bwMode="auto">
          <a:xfrm>
            <a:off x="3731361" y="1428448"/>
            <a:ext cx="0" cy="3385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7EF7C6-4549-9F45-AEAF-50B6520E0AE3}"/>
              </a:ext>
            </a:extLst>
          </p:cNvPr>
          <p:cNvCxnSpPr>
            <a:cxnSpLocks/>
          </p:cNvCxnSpPr>
          <p:nvPr/>
        </p:nvCxnSpPr>
        <p:spPr bwMode="auto">
          <a:xfrm>
            <a:off x="2540000" y="4602997"/>
            <a:ext cx="0" cy="7818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D631F9C4-AD91-A643-8664-FC36106FD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3105DFCE-75B8-B748-B6A2-4F51F702E87A}"/>
              </a:ext>
            </a:extLst>
          </p:cNvPr>
          <p:cNvSpPr txBox="1">
            <a:spLocks/>
          </p:cNvSpPr>
          <p:nvPr/>
        </p:nvSpPr>
        <p:spPr bwMode="auto">
          <a:xfrm>
            <a:off x="6038215" y="6553975"/>
            <a:ext cx="609904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2: Pluto in context</a:t>
            </a:r>
            <a:endParaRPr lang="el-GR" dirty="0"/>
          </a:p>
          <a:p>
            <a:pPr algn="r"/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48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EE927173-6A54-534E-9C55-0D34CB7569B0}"/>
              </a:ext>
            </a:extLst>
          </p:cNvPr>
          <p:cNvSpPr txBox="1"/>
          <p:nvPr/>
        </p:nvSpPr>
        <p:spPr>
          <a:xfrm>
            <a:off x="-14077" y="5033274"/>
            <a:ext cx="56617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en-US" sz="1600" b="1" dirty="0">
                <a:solidFill>
                  <a:srgbClr val="7030A0"/>
                </a:solidFill>
              </a:rPr>
              <a:t>Bertrand</a:t>
            </a:r>
            <a:r>
              <a:rPr lang="en-US" altLang="en-US" sz="1600" dirty="0">
                <a:solidFill>
                  <a:srgbClr val="7030A0"/>
                </a:solidFill>
              </a:rPr>
              <a:t>+2019, Icarus 329, 148</a:t>
            </a:r>
          </a:p>
          <a:p>
            <a:r>
              <a:rPr lang="en-US" altLang="en-US" sz="1600" b="1" dirty="0">
                <a:solidFill>
                  <a:srgbClr val="7030A0"/>
                </a:solidFill>
              </a:rPr>
              <a:t>Johnson</a:t>
            </a:r>
            <a:r>
              <a:rPr lang="en-US" altLang="en-US" sz="1600" dirty="0">
                <a:solidFill>
                  <a:srgbClr val="7030A0"/>
                </a:solidFill>
              </a:rPr>
              <a:t>+2021, Icarus 356, 114070</a:t>
            </a:r>
            <a:endParaRPr lang="en-US" altLang="en-US" sz="1600" b="1" dirty="0">
              <a:solidFill>
                <a:srgbClr val="7030A0"/>
              </a:solidFill>
            </a:endParaRPr>
          </a:p>
          <a:p>
            <a:r>
              <a:rPr lang="de-DE" altLang="en-US" sz="1600" b="1" dirty="0">
                <a:solidFill>
                  <a:srgbClr val="7030A0"/>
                </a:solidFill>
              </a:rPr>
              <a:t>Young</a:t>
            </a:r>
            <a:r>
              <a:rPr lang="de-DE" altLang="en-US" sz="1600" dirty="0">
                <a:solidFill>
                  <a:srgbClr val="7030A0"/>
                </a:solidFill>
              </a:rPr>
              <a:t>+2021, </a:t>
            </a:r>
            <a:r>
              <a:rPr lang="en-US" altLang="en-US" sz="1600" dirty="0">
                <a:solidFill>
                  <a:srgbClr val="7030A0"/>
                </a:solidFill>
              </a:rPr>
              <a:t>U of A Book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0A279D-1028-0B4F-B747-809EBB580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Pluto's </a:t>
            </a:r>
            <a:r>
              <a:rPr lang="en-US" dirty="0" err="1"/>
              <a:t>Megaseasons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D65A30-37BD-D84C-9CB3-67ECC2DFAA70}"/>
              </a:ext>
            </a:extLst>
          </p:cNvPr>
          <p:cNvSpPr txBox="1"/>
          <p:nvPr/>
        </p:nvSpPr>
        <p:spPr>
          <a:xfrm>
            <a:off x="8872244" y="566619"/>
            <a:ext cx="3403496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2.4 My ago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Northern Winter at perihelion</a:t>
            </a:r>
          </a:p>
          <a:p>
            <a:r>
              <a:rPr lang="en-US" sz="1800" dirty="0">
                <a:solidFill>
                  <a:schemeClr val="bg1"/>
                </a:solidFill>
              </a:rPr>
              <a:t>Long mild summers</a:t>
            </a:r>
          </a:p>
          <a:p>
            <a:r>
              <a:rPr lang="en-US" sz="1800" dirty="0">
                <a:solidFill>
                  <a:schemeClr val="bg1"/>
                </a:solidFill>
              </a:rPr>
              <a:t>Highest minimum pressures</a:t>
            </a:r>
          </a:p>
          <a:p>
            <a:r>
              <a:rPr lang="en-US" sz="1800" dirty="0">
                <a:solidFill>
                  <a:schemeClr val="bg1"/>
                </a:solidFill>
              </a:rPr>
              <a:t>N</a:t>
            </a:r>
            <a:r>
              <a:rPr lang="en-US" sz="1800" baseline="-25000" dirty="0">
                <a:solidFill>
                  <a:schemeClr val="bg1"/>
                </a:solidFill>
              </a:rPr>
              <a:t>2</a:t>
            </a:r>
            <a:r>
              <a:rPr lang="en-US" sz="1800" dirty="0">
                <a:solidFill>
                  <a:schemeClr val="bg1"/>
                </a:solidFill>
              </a:rPr>
              <a:t> moves from Sputnik's center</a:t>
            </a:r>
          </a:p>
          <a:p>
            <a:r>
              <a:rPr lang="en-US" sz="1800" dirty="0">
                <a:solidFill>
                  <a:schemeClr val="bg1"/>
                </a:solidFill>
              </a:rPr>
              <a:t>S. seasonal CH</a:t>
            </a:r>
            <a:r>
              <a:rPr lang="en-US" sz="1800" baseline="-25000" dirty="0">
                <a:solidFill>
                  <a:schemeClr val="bg1"/>
                </a:solidFill>
              </a:rPr>
              <a:t>4</a:t>
            </a:r>
            <a:r>
              <a:rPr lang="en-US" sz="1800" dirty="0">
                <a:solidFill>
                  <a:schemeClr val="bg1"/>
                </a:solidFill>
              </a:rPr>
              <a:t>?</a:t>
            </a:r>
            <a:endParaRPr lang="en-US" sz="3200" baseline="-25000" dirty="0">
              <a:solidFill>
                <a:schemeClr val="bg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8D16EF0-979C-2D4A-80A2-C870545B7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648" y="4191847"/>
            <a:ext cx="2286000" cy="2286000"/>
          </a:xfrm>
          <a:prstGeom prst="ellipse">
            <a:avLst/>
          </a:prstGeom>
          <a:ln w="76200">
            <a:solidFill>
              <a:srgbClr val="2626FF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C3877C-487B-D549-AADC-6676A0446990}"/>
              </a:ext>
            </a:extLst>
          </p:cNvPr>
          <p:cNvSpPr txBox="1"/>
          <p:nvPr/>
        </p:nvSpPr>
        <p:spPr>
          <a:xfrm>
            <a:off x="8872244" y="2664399"/>
            <a:ext cx="330090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0.9 My ago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Northern summer at perihelion</a:t>
            </a:r>
          </a:p>
          <a:p>
            <a:r>
              <a:rPr lang="en-US" sz="1800" dirty="0">
                <a:solidFill>
                  <a:schemeClr val="bg1"/>
                </a:solidFill>
              </a:rPr>
              <a:t>Short, intense summers</a:t>
            </a:r>
          </a:p>
          <a:p>
            <a:r>
              <a:rPr lang="en-US" sz="1800" dirty="0">
                <a:solidFill>
                  <a:schemeClr val="bg1"/>
                </a:solidFill>
              </a:rPr>
              <a:t>Lowest minimum pressures</a:t>
            </a:r>
          </a:p>
          <a:p>
            <a:r>
              <a:rPr lang="en-US" sz="1800" dirty="0">
                <a:solidFill>
                  <a:schemeClr val="bg1"/>
                </a:solidFill>
              </a:rPr>
              <a:t>N</a:t>
            </a:r>
            <a:r>
              <a:rPr lang="en-US" sz="1800" baseline="-25000" dirty="0">
                <a:solidFill>
                  <a:schemeClr val="bg1"/>
                </a:solidFill>
              </a:rPr>
              <a:t>2</a:t>
            </a:r>
            <a:r>
              <a:rPr lang="en-US" sz="1800" dirty="0">
                <a:solidFill>
                  <a:schemeClr val="bg1"/>
                </a:solidFill>
              </a:rPr>
              <a:t> moves to Sputnik's center</a:t>
            </a:r>
          </a:p>
          <a:p>
            <a:r>
              <a:rPr lang="en-US" sz="1800" dirty="0">
                <a:solidFill>
                  <a:schemeClr val="bg1"/>
                </a:solidFill>
              </a:rPr>
              <a:t>N. seasonal CH</a:t>
            </a:r>
            <a:r>
              <a:rPr lang="en-US" sz="1800" baseline="-25000" dirty="0">
                <a:solidFill>
                  <a:schemeClr val="bg1"/>
                </a:solidFill>
              </a:rPr>
              <a:t>4</a:t>
            </a:r>
            <a:r>
              <a:rPr lang="en-US" sz="1800" dirty="0">
                <a:solidFill>
                  <a:schemeClr val="bg1"/>
                </a:solidFill>
              </a:rPr>
              <a:t>?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743DC7-4DC5-7544-B031-B9E344E99103}"/>
              </a:ext>
            </a:extLst>
          </p:cNvPr>
          <p:cNvSpPr txBox="1"/>
          <p:nvPr/>
        </p:nvSpPr>
        <p:spPr>
          <a:xfrm>
            <a:off x="8872244" y="4883853"/>
            <a:ext cx="31847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626FF"/>
                </a:solidFill>
              </a:rPr>
              <a:t>Current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Northern spring at perihelion</a:t>
            </a:r>
          </a:p>
          <a:p>
            <a:r>
              <a:rPr lang="en-US" sz="1800" dirty="0">
                <a:solidFill>
                  <a:schemeClr val="bg1"/>
                </a:solidFill>
              </a:rPr>
              <a:t>Equal N. and S. summers</a:t>
            </a:r>
          </a:p>
        </p:txBody>
      </p:sp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872DB1FA-8A31-EB40-A5E2-3CCDCDAD3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-14077" y="685990"/>
            <a:ext cx="5666955" cy="416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17BC88-4B51-5B4A-BDD6-EC423CC52F1D}"/>
              </a:ext>
            </a:extLst>
          </p:cNvPr>
          <p:cNvCxnSpPr>
            <a:cxnSpLocks/>
          </p:cNvCxnSpPr>
          <p:nvPr/>
        </p:nvCxnSpPr>
        <p:spPr bwMode="auto">
          <a:xfrm flipH="1">
            <a:off x="3866666" y="1919540"/>
            <a:ext cx="121188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6A6FD13-D745-0A4E-B73E-64C1F9C434C4}"/>
              </a:ext>
            </a:extLst>
          </p:cNvPr>
          <p:cNvCxnSpPr>
            <a:cxnSpLocks/>
          </p:cNvCxnSpPr>
          <p:nvPr/>
        </p:nvCxnSpPr>
        <p:spPr bwMode="auto">
          <a:xfrm flipH="1">
            <a:off x="4627389" y="3595212"/>
            <a:ext cx="45116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4E08EAE7-E250-3648-A9D4-386764395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3743" y="2439857"/>
            <a:ext cx="2286000" cy="2286000"/>
          </a:xfrm>
          <a:prstGeom prst="ellipse">
            <a:avLst/>
          </a:prstGeom>
          <a:ln w="76200">
            <a:solidFill>
              <a:srgbClr val="FF0000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09D30F-F023-F646-B33A-073915BBDA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610637"/>
            <a:ext cx="2286000" cy="2286000"/>
          </a:xfrm>
          <a:prstGeom prst="ellipse">
            <a:avLst/>
          </a:prstGeom>
          <a:ln w="76200">
            <a:solidFill>
              <a:srgbClr val="00B050"/>
            </a:solidFill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A1113A-444F-8A4A-B6E7-9FEAFB355912}"/>
              </a:ext>
            </a:extLst>
          </p:cNvPr>
          <p:cNvCxnSpPr>
            <a:cxnSpLocks/>
          </p:cNvCxnSpPr>
          <p:nvPr/>
        </p:nvCxnSpPr>
        <p:spPr bwMode="auto">
          <a:xfrm>
            <a:off x="5084587" y="4415823"/>
            <a:ext cx="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2626FF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F3C99ABF-A73E-604A-9548-D7440121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8D0CAEE5-1D19-0843-8D2B-1EAB1D29CBCE}"/>
              </a:ext>
            </a:extLst>
          </p:cNvPr>
          <p:cNvSpPr txBox="1">
            <a:spLocks/>
          </p:cNvSpPr>
          <p:nvPr/>
        </p:nvSpPr>
        <p:spPr bwMode="auto">
          <a:xfrm>
            <a:off x="6038215" y="6553975"/>
            <a:ext cx="609904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2: Pluto in context</a:t>
            </a:r>
            <a:endParaRPr lang="el-GR" dirty="0"/>
          </a:p>
          <a:p>
            <a:pPr algn="r"/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331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DCCC464-0BE1-2E48-A5EA-2067AF935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Titan-Pluto-Triton</a:t>
            </a: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84D6EA7D-AA5A-2842-9B04-04D9E3B1D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19" y="3667076"/>
            <a:ext cx="3873522" cy="288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348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Titan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N</a:t>
            </a:r>
            <a:r>
              <a:rPr lang="en-US" sz="1800" baseline="-25000" dirty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 dominant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Surface pressure ~1.5 bar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CH</a:t>
            </a:r>
            <a:r>
              <a:rPr lang="en-US" sz="1800" baseline="-25000" dirty="0">
                <a:solidFill>
                  <a:schemeClr val="bg1"/>
                </a:solidFill>
                <a:latin typeface="Arial" charset="0"/>
              </a:rPr>
              <a:t>4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 minor species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5.6% at surface (~1.5 bar)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1.5% to 1.2% 80-500 km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increases above ~1000 km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58FDFB-AF0D-2941-B66A-5FAAF321D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4893" b="1"/>
          <a:stretch/>
        </p:blipFill>
        <p:spPr>
          <a:xfrm>
            <a:off x="8154780" y="692933"/>
            <a:ext cx="2824409" cy="2743200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2B9CC1-1619-2442-80B9-DA44313401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62" b="79492" l="19391" r="81929"/>
                    </a14:imgEffect>
                  </a14:imgLayer>
                </a14:imgProps>
              </a:ext>
            </a:extLst>
          </a:blip>
          <a:srcRect l="19649" t="17847" r="18837" b="20709"/>
          <a:stretch/>
        </p:blipFill>
        <p:spPr>
          <a:xfrm>
            <a:off x="4281283" y="943949"/>
            <a:ext cx="2746380" cy="2743200"/>
          </a:xfrm>
          <a:prstGeom prst="rect">
            <a:avLst/>
          </a:prstGeom>
        </p:spPr>
      </p:pic>
      <p:sp>
        <p:nvSpPr>
          <p:cNvPr id="9" name="Text Box 13">
            <a:extLst>
              <a:ext uri="{FF2B5EF4-FFF2-40B4-BE49-F238E27FC236}">
                <a16:creationId xmlns:a16="http://schemas.microsoft.com/office/drawing/2014/main" id="{5617FD52-54C1-A143-8CC8-EA2B73C53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303" y="3667075"/>
            <a:ext cx="3371368" cy="288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348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Pluto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N</a:t>
            </a:r>
            <a:r>
              <a:rPr lang="en-US" sz="1800" baseline="-25000" dirty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 dominant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Surface pressure ~12 µbar in 2015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CH</a:t>
            </a:r>
            <a:r>
              <a:rPr lang="en-US" sz="1800" baseline="-25000" dirty="0">
                <a:solidFill>
                  <a:schemeClr val="bg1"/>
                </a:solidFill>
                <a:latin typeface="Arial" charset="0"/>
              </a:rPr>
              <a:t>4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 minor species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0.3% at surface (~1.5 bar)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increases above ~400 km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2" name="Content Placeholder 2">
            <a:extLst>
              <a:ext uri="{FF2B5EF4-FFF2-40B4-BE49-F238E27FC236}">
                <a16:creationId xmlns:a16="http://schemas.microsoft.com/office/drawing/2014/main" id="{7ACE4730-9E6C-7642-BFA4-5AFBC38FB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4" y="748879"/>
            <a:ext cx="3145137" cy="3145137"/>
          </a:xfrm>
          <a:prstGeom prst="ellipse">
            <a:avLst/>
          </a:prstGeom>
        </p:spPr>
      </p:pic>
      <p:sp>
        <p:nvSpPr>
          <p:cNvPr id="13" name="Text Box 13">
            <a:extLst>
              <a:ext uri="{FF2B5EF4-FFF2-40B4-BE49-F238E27FC236}">
                <a16:creationId xmlns:a16="http://schemas.microsoft.com/office/drawing/2014/main" id="{31C2084C-644F-AD44-9C21-D014372EE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7142" y="3667076"/>
            <a:ext cx="3807340" cy="245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348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Triton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N</a:t>
            </a:r>
            <a:r>
              <a:rPr lang="en-US" sz="1800" baseline="-25000" dirty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 dominant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Surface pressure ~14 µbar in 1989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CH</a:t>
            </a:r>
            <a:r>
              <a:rPr lang="en-US" sz="1800" baseline="-25000" dirty="0">
                <a:solidFill>
                  <a:schemeClr val="bg1"/>
                </a:solidFill>
                <a:latin typeface="Arial" charset="0"/>
              </a:rPr>
              <a:t>4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 minor species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0.01% at surface (~1.5 bar)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decreases to few ppm at 40 km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FBCB211F-5422-D54D-A495-B1A3AAABF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93D539A-FA2D-A449-9408-05383FE4A7FA}"/>
              </a:ext>
            </a:extLst>
          </p:cNvPr>
          <p:cNvSpPr txBox="1">
            <a:spLocks/>
          </p:cNvSpPr>
          <p:nvPr/>
        </p:nvSpPr>
        <p:spPr bwMode="auto">
          <a:xfrm>
            <a:off x="6038215" y="6553975"/>
            <a:ext cx="609904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2: Pluto in context</a:t>
            </a:r>
            <a:endParaRPr lang="el-GR" dirty="0"/>
          </a:p>
          <a:p>
            <a:pPr algn="r"/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038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6B2C04-5C4D-3348-BB30-E256CCFEB5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2413"/>
          <a:stretch/>
        </p:blipFill>
        <p:spPr>
          <a:xfrm>
            <a:off x="86857" y="672119"/>
            <a:ext cx="7333488" cy="54604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Temperatures &amp; Energetics</a:t>
            </a:r>
            <a:endParaRPr lang="en-US" sz="3600" baseline="-25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2DD28-A4ED-FD48-B414-D75BDC3309C2}" type="slidenum">
              <a:rPr lang="en-US" smtClean="0"/>
              <a:t>19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14EEAB-AFE9-AB41-BEDB-76BE4C6B59BF}"/>
              </a:ext>
            </a:extLst>
          </p:cNvPr>
          <p:cNvSpPr txBox="1"/>
          <p:nvPr/>
        </p:nvSpPr>
        <p:spPr>
          <a:xfrm>
            <a:off x="86857" y="6226987"/>
            <a:ext cx="881259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en-US" sz="1600" b="1" dirty="0">
                <a:solidFill>
                  <a:srgbClr val="7030A0"/>
                </a:solidFill>
              </a:rPr>
              <a:t>Zhang</a:t>
            </a:r>
            <a:r>
              <a:rPr lang="en-US" altLang="en-US" sz="1600" dirty="0">
                <a:solidFill>
                  <a:srgbClr val="7030A0"/>
                </a:solidFill>
              </a:rPr>
              <a:t>+2017, Icarus 228. 301. Figure adopted from </a:t>
            </a:r>
            <a:r>
              <a:rPr lang="en-US" altLang="en-US" sz="1600" b="1" dirty="0">
                <a:solidFill>
                  <a:srgbClr val="7030A0"/>
                </a:solidFill>
              </a:rPr>
              <a:t>Strobel&amp;Zhu</a:t>
            </a:r>
            <a:r>
              <a:rPr lang="en-US" altLang="en-US" sz="1600" dirty="0">
                <a:solidFill>
                  <a:srgbClr val="7030A0"/>
                </a:solidFill>
              </a:rPr>
              <a:t>+2017, Icarus 291, 55.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98A6D9-E298-6D4C-970E-CA9A94C9A81C}"/>
              </a:ext>
            </a:extLst>
          </p:cNvPr>
          <p:cNvSpPr txBox="1"/>
          <p:nvPr/>
        </p:nvSpPr>
        <p:spPr>
          <a:xfrm>
            <a:off x="6816436" y="402705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A3DDF7-CF9F-BD44-8A1E-71ACBEE02A01}"/>
              </a:ext>
            </a:extLst>
          </p:cNvPr>
          <p:cNvSpPr txBox="1"/>
          <p:nvPr/>
        </p:nvSpPr>
        <p:spPr>
          <a:xfrm>
            <a:off x="7507202" y="4998720"/>
            <a:ext cx="2634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Extremely stable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lower atmosphere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831D5E-6505-5047-938D-3971EE90058E}"/>
              </a:ext>
            </a:extLst>
          </p:cNvPr>
          <p:cNvSpPr txBox="1"/>
          <p:nvPr/>
        </p:nvSpPr>
        <p:spPr>
          <a:xfrm>
            <a:off x="7507202" y="1357918"/>
            <a:ext cx="3130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Colder-than expected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upper atmosphere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E7D643-539D-0E4C-AA5B-9CB7AC32BB59}"/>
              </a:ext>
            </a:extLst>
          </p:cNvPr>
          <p:cNvSpPr txBox="1"/>
          <p:nvPr/>
        </p:nvSpPr>
        <p:spPr>
          <a:xfrm>
            <a:off x="7541563" y="672118"/>
            <a:ext cx="1119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Pluto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64E6B5-8F56-1C43-8456-ED1A857D213B}"/>
              </a:ext>
            </a:extLst>
          </p:cNvPr>
          <p:cNvSpPr txBox="1"/>
          <p:nvPr/>
        </p:nvSpPr>
        <p:spPr>
          <a:xfrm>
            <a:off x="7541563" y="2913173"/>
            <a:ext cx="3627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Haze might explain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both heating and cooling.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E23D62D-0865-9144-9AA6-01635E73A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ACF2F58E-5459-6747-8A62-37319CB3FA1E}"/>
              </a:ext>
            </a:extLst>
          </p:cNvPr>
          <p:cNvSpPr txBox="1">
            <a:spLocks/>
          </p:cNvSpPr>
          <p:nvPr/>
        </p:nvSpPr>
        <p:spPr bwMode="auto">
          <a:xfrm>
            <a:off x="6038215" y="6553975"/>
            <a:ext cx="609904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2: Pluto in context</a:t>
            </a:r>
            <a:endParaRPr lang="el-GR" dirty="0"/>
          </a:p>
          <a:p>
            <a:pPr algn="r"/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930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4" t="16843" r="17119" b="17648"/>
          <a:stretch>
            <a:fillRect/>
          </a:stretch>
        </p:blipFill>
        <p:spPr bwMode="auto">
          <a:xfrm>
            <a:off x="3648145" y="1154430"/>
            <a:ext cx="4863964" cy="484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24022" y="445150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4" y="890590"/>
            <a:ext cx="9144000" cy="5110160"/>
          </a:xfrm>
          <a:solidFill>
            <a:schemeClr val="tx1">
              <a:alpha val="0"/>
            </a:schemeClr>
          </a:solidFill>
        </p:spPr>
        <p:txBody>
          <a:bodyPr/>
          <a:lstStyle/>
          <a:p>
            <a:r>
              <a:rPr lang="en-US" b="1" dirty="0"/>
              <a:t>Pluto's Atmosphere</a:t>
            </a:r>
            <a:br>
              <a:rPr lang="en-US" b="1" dirty="0"/>
            </a:br>
            <a:br>
              <a:rPr lang="en-US" sz="2000" i="1" dirty="0"/>
            </a:br>
            <a:br>
              <a:rPr lang="en-US" sz="2000" i="1" dirty="0"/>
            </a:br>
            <a:r>
              <a:rPr lang="en-US" dirty="0"/>
              <a:t>Part 1: What we think we know</a:t>
            </a:r>
            <a:br>
              <a:rPr lang="en-US" sz="2000" dirty="0"/>
            </a:br>
            <a:br>
              <a:rPr lang="en-US" sz="2000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Occultations (Earth-based, Radio, UV)</a:t>
            </a:r>
            <a:br>
              <a:rPr lang="en-US" dirty="0"/>
            </a:br>
            <a:r>
              <a:rPr lang="en-US" dirty="0"/>
              <a:t>ALMA </a:t>
            </a:r>
            <a:br>
              <a:rPr lang="en-US" dirty="0"/>
            </a:br>
            <a:r>
              <a:rPr lang="en-US" dirty="0"/>
              <a:t>Haze imaging</a:t>
            </a:r>
            <a:br>
              <a:rPr lang="en-US" dirty="0"/>
            </a:br>
            <a:r>
              <a:rPr lang="en-US" dirty="0"/>
              <a:t>Clues from geology</a:t>
            </a:r>
            <a:br>
              <a:rPr lang="en-US" sz="2000" i="1" dirty="0"/>
            </a:br>
            <a:br>
              <a:rPr lang="en-US" sz="2000" i="1" dirty="0"/>
            </a:br>
            <a:br>
              <a:rPr lang="en-US" sz="2000" dirty="0"/>
            </a:br>
            <a:br>
              <a:rPr lang="en-US" sz="2000" b="1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13980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313A41E0-4FEE-1A4C-97E7-7AC32807FA3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  <a:latin typeface="Arial" charset="0"/>
              </a:rPr>
              <a:t>Titan vs. Pluto vs. Triton </a:t>
            </a:r>
            <a:r>
              <a:rPr lang="en-US" altLang="en-US" sz="3600" dirty="0">
                <a:ea typeface="ＭＳ Ｐゴシック" panose="020B0600070205080204" pitchFamily="34" charset="-128"/>
              </a:rPr>
              <a:t>Photochemistry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3AAD9D-2898-BD47-B437-3F24C4CE01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69"/>
          <a:stretch/>
        </p:blipFill>
        <p:spPr>
          <a:xfrm>
            <a:off x="89834" y="553719"/>
            <a:ext cx="6665590" cy="457708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F67CB5-FA2B-A540-91C8-5DE5B2148D57}"/>
              </a:ext>
            </a:extLst>
          </p:cNvPr>
          <p:cNvSpPr txBox="1"/>
          <p:nvPr/>
        </p:nvSpPr>
        <p:spPr>
          <a:xfrm>
            <a:off x="82848" y="6044982"/>
            <a:ext cx="958377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altLang="en-US" sz="1600" b="1" dirty="0">
                <a:solidFill>
                  <a:srgbClr val="7030A0"/>
                </a:solidFill>
              </a:rPr>
              <a:t>Young</a:t>
            </a:r>
            <a:r>
              <a:rPr lang="de-DE" altLang="en-US" sz="1600" dirty="0">
                <a:solidFill>
                  <a:srgbClr val="7030A0"/>
                </a:solidFill>
              </a:rPr>
              <a:t>+2018, </a:t>
            </a:r>
            <a:r>
              <a:rPr lang="de-DE" altLang="en-US" sz="1600" dirty="0" err="1">
                <a:solidFill>
                  <a:srgbClr val="7030A0"/>
                </a:solidFill>
              </a:rPr>
              <a:t>Icarus</a:t>
            </a:r>
            <a:r>
              <a:rPr lang="de-DE" altLang="en-US" sz="1600" dirty="0">
                <a:solidFill>
                  <a:srgbClr val="7030A0"/>
                </a:solidFill>
              </a:rPr>
              <a:t>, 300,174.  </a:t>
            </a:r>
            <a:r>
              <a:rPr lang="en-US" altLang="en-US" sz="1600" b="1" dirty="0" err="1">
                <a:solidFill>
                  <a:srgbClr val="7030A0"/>
                </a:solidFill>
              </a:rPr>
              <a:t>Krasnopolsky</a:t>
            </a:r>
            <a:r>
              <a:rPr lang="en-US" altLang="en-US" sz="1600" dirty="0">
                <a:solidFill>
                  <a:srgbClr val="7030A0"/>
                </a:solidFill>
              </a:rPr>
              <a:t> 2014, COSPAR, </a:t>
            </a:r>
            <a:r>
              <a:rPr lang="en-US" altLang="en-US" sz="1600" b="1" dirty="0">
                <a:solidFill>
                  <a:srgbClr val="7030A0"/>
                </a:solidFill>
              </a:rPr>
              <a:t>Mandt</a:t>
            </a:r>
            <a:r>
              <a:rPr lang="en-US" altLang="en-US" sz="1600" dirty="0">
                <a:solidFill>
                  <a:srgbClr val="7030A0"/>
                </a:solidFill>
              </a:rPr>
              <a:t>+2021, U of A book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631E9EBF-102A-B74F-A16C-D54CE85D2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5258" y="662280"/>
            <a:ext cx="5279305" cy="521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348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9pPr>
          </a:lstStyle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Titan has gaseous  CO</a:t>
            </a:r>
            <a:r>
              <a:rPr lang="en-US" baseline="-25000" dirty="0">
                <a:solidFill>
                  <a:schemeClr val="bg1"/>
                </a:solidFill>
                <a:latin typeface="Arial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, </a:t>
            </a:r>
            <a:br>
              <a:rPr lang="en-US" dirty="0">
                <a:solidFill>
                  <a:schemeClr val="bg1"/>
                </a:solidFill>
                <a:latin typeface="Arial" charset="0"/>
              </a:rPr>
            </a:br>
            <a:r>
              <a:rPr lang="en-US" dirty="0">
                <a:solidFill>
                  <a:schemeClr val="bg1"/>
                </a:solidFill>
                <a:latin typeface="Arial" charset="0"/>
              </a:rPr>
              <a:t>Pluto and Triton do not. 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Titan and Pluto have copious CH</a:t>
            </a:r>
            <a:r>
              <a:rPr lang="en-US" baseline="-25000" dirty="0">
                <a:solidFill>
                  <a:schemeClr val="bg1"/>
                </a:solidFill>
                <a:latin typeface="Arial" charset="0"/>
              </a:rPr>
              <a:t>4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 </a:t>
            </a:r>
            <a:br>
              <a:rPr lang="en-US" dirty="0">
                <a:solidFill>
                  <a:schemeClr val="bg1"/>
                </a:solidFill>
                <a:latin typeface="Arial" charset="0"/>
              </a:rPr>
            </a:br>
            <a:r>
              <a:rPr lang="en-US" dirty="0">
                <a:solidFill>
                  <a:schemeClr val="bg1"/>
                </a:solidFill>
                <a:latin typeface="Arial" charset="0"/>
              </a:rPr>
              <a:t>in their upper atmosphere, </a:t>
            </a:r>
            <a:br>
              <a:rPr lang="en-US" dirty="0">
                <a:solidFill>
                  <a:schemeClr val="bg1"/>
                </a:solidFill>
                <a:latin typeface="Arial" charset="0"/>
              </a:rPr>
            </a:br>
            <a:r>
              <a:rPr lang="en-US" dirty="0">
                <a:solidFill>
                  <a:schemeClr val="bg1"/>
                </a:solidFill>
                <a:latin typeface="Arial" charset="0"/>
              </a:rPr>
              <a:t>Triton does not. 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Titan's photochemistry </a:t>
            </a:r>
            <a:br>
              <a:rPr lang="en-US" dirty="0">
                <a:solidFill>
                  <a:schemeClr val="bg1"/>
                </a:solidFill>
                <a:latin typeface="Arial" charset="0"/>
              </a:rPr>
            </a:br>
            <a:r>
              <a:rPr lang="en-US" dirty="0">
                <a:solidFill>
                  <a:schemeClr val="bg1"/>
                </a:solidFill>
                <a:latin typeface="Arial" charset="0"/>
              </a:rPr>
              <a:t>begins in its ionosphere;</a:t>
            </a:r>
            <a:br>
              <a:rPr lang="en-US" dirty="0">
                <a:solidFill>
                  <a:schemeClr val="bg1"/>
                </a:solidFill>
                <a:latin typeface="Arial" charset="0"/>
              </a:rPr>
            </a:br>
            <a:r>
              <a:rPr lang="en-US" dirty="0">
                <a:solidFill>
                  <a:schemeClr val="bg1"/>
                </a:solidFill>
                <a:latin typeface="Arial" charset="0"/>
              </a:rPr>
              <a:t>Pluto has no detected ionosphere </a:t>
            </a:r>
            <a:br>
              <a:rPr lang="en-US" dirty="0">
                <a:solidFill>
                  <a:schemeClr val="bg1"/>
                </a:solidFill>
                <a:latin typeface="Arial" charset="0"/>
              </a:rPr>
            </a:br>
            <a:r>
              <a:rPr lang="en-US" dirty="0">
                <a:solidFill>
                  <a:schemeClr val="bg1"/>
                </a:solidFill>
                <a:latin typeface="Arial" charset="0"/>
              </a:rPr>
              <a:t>(less UV, no Jovian magnetosphere).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Triton's CH</a:t>
            </a:r>
            <a:r>
              <a:rPr lang="en-US" baseline="-25000" dirty="0">
                <a:solidFill>
                  <a:schemeClr val="bg1"/>
                </a:solidFill>
                <a:latin typeface="Arial" charset="0"/>
              </a:rPr>
              <a:t>4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 photochemistry is </a:t>
            </a:r>
            <a:br>
              <a:rPr lang="en-US" dirty="0">
                <a:solidFill>
                  <a:schemeClr val="bg1"/>
                </a:solidFill>
                <a:latin typeface="Arial" charset="0"/>
              </a:rPr>
            </a:br>
            <a:r>
              <a:rPr lang="en-US" dirty="0">
                <a:solidFill>
                  <a:schemeClr val="bg1"/>
                </a:solidFill>
                <a:latin typeface="Arial" charset="0"/>
              </a:rPr>
              <a:t>initiated at low altitudes </a:t>
            </a:r>
            <a:br>
              <a:rPr lang="en-US" dirty="0">
                <a:solidFill>
                  <a:schemeClr val="bg1"/>
                </a:solidFill>
                <a:latin typeface="Arial" charset="0"/>
              </a:rPr>
            </a:br>
            <a:r>
              <a:rPr lang="en-US" dirty="0">
                <a:solidFill>
                  <a:schemeClr val="bg1"/>
                </a:solidFill>
                <a:latin typeface="Arial" charset="0"/>
              </a:rPr>
              <a:t>where condensation also occurs.</a:t>
            </a:r>
            <a:br>
              <a:rPr lang="en-US" dirty="0">
                <a:solidFill>
                  <a:schemeClr val="bg1"/>
                </a:solidFill>
                <a:latin typeface="Arial" charset="0"/>
              </a:rPr>
            </a:b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>
              <a:lnSpc>
                <a:spcPct val="93000"/>
              </a:lnSpc>
            </a:pPr>
            <a:br>
              <a:rPr lang="en-US" dirty="0">
                <a:solidFill>
                  <a:schemeClr val="bg1"/>
                </a:solidFill>
                <a:latin typeface="Arial" charset="0"/>
              </a:rPr>
            </a:b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6D861F8-66D6-4E48-848F-CF68D82B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789D9A-57ED-7D4C-9B1D-DA5BAF635F61}"/>
              </a:ext>
            </a:extLst>
          </p:cNvPr>
          <p:cNvSpPr/>
          <p:nvPr/>
        </p:nvSpPr>
        <p:spPr bwMode="auto">
          <a:xfrm>
            <a:off x="89834" y="5105533"/>
            <a:ext cx="6665590" cy="23083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A97EAE-F906-1348-866E-33AB2637D6F7}"/>
              </a:ext>
            </a:extLst>
          </p:cNvPr>
          <p:cNvSpPr txBox="1"/>
          <p:nvPr/>
        </p:nvSpPr>
        <p:spPr>
          <a:xfrm>
            <a:off x="3565176" y="4890962"/>
            <a:ext cx="71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-3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2100A-83FA-314E-9962-F054D1B99DC0}"/>
              </a:ext>
            </a:extLst>
          </p:cNvPr>
          <p:cNvSpPr txBox="1"/>
          <p:nvPr/>
        </p:nvSpPr>
        <p:spPr>
          <a:xfrm>
            <a:off x="1269344" y="4890962"/>
            <a:ext cx="71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-6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35A613-A9D7-2A4C-8F63-20198396AF6F}"/>
              </a:ext>
            </a:extLst>
          </p:cNvPr>
          <p:cNvSpPr txBox="1"/>
          <p:nvPr/>
        </p:nvSpPr>
        <p:spPr>
          <a:xfrm>
            <a:off x="6038215" y="490035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en-US" baseline="30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4590AF-4E8E-6E4D-B565-75778826E71B}"/>
              </a:ext>
            </a:extLst>
          </p:cNvPr>
          <p:cNvSpPr txBox="1"/>
          <p:nvPr/>
        </p:nvSpPr>
        <p:spPr>
          <a:xfrm>
            <a:off x="2458213" y="4996941"/>
            <a:ext cx="123303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aseline="30000" dirty="0"/>
              <a:t>mixing ratio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1CB271-3ADA-674C-B91C-7472ED39CB0A}"/>
              </a:ext>
            </a:extLst>
          </p:cNvPr>
          <p:cNvSpPr txBox="1"/>
          <p:nvPr/>
        </p:nvSpPr>
        <p:spPr>
          <a:xfrm>
            <a:off x="837334" y="2515385"/>
            <a:ext cx="1574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1600" dirty="0">
                <a:solidFill>
                  <a:srgbClr val="800080"/>
                </a:solidFill>
                <a:latin typeface="Symbol" pitchFamily="2" charset="2"/>
                <a:cs typeface="Times New Roman" panose="02020603050405020304" pitchFamily="18" charset="0"/>
              </a:rPr>
              <a:t> s = </a:t>
            </a:r>
            <a:r>
              <a:rPr lang="en-US" sz="16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600" baseline="300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16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sz="1600" baseline="300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776E5CAF-254B-5643-B75A-3CCBCF38456A}"/>
              </a:ext>
            </a:extLst>
          </p:cNvPr>
          <p:cNvSpPr txBox="1">
            <a:spLocks/>
          </p:cNvSpPr>
          <p:nvPr/>
        </p:nvSpPr>
        <p:spPr bwMode="auto">
          <a:xfrm>
            <a:off x="6038215" y="6553975"/>
            <a:ext cx="609904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2: Pluto in context</a:t>
            </a:r>
            <a:endParaRPr lang="el-GR" dirty="0"/>
          </a:p>
          <a:p>
            <a:pPr algn="r"/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955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313A41E0-4FEE-1A4C-97E7-7AC32807FA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Hazes</a:t>
            </a:r>
          </a:p>
        </p:txBody>
      </p:sp>
      <p:pic>
        <p:nvPicPr>
          <p:cNvPr id="53250" name="Picture 7">
            <a:extLst>
              <a:ext uri="{FF2B5EF4-FFF2-40B4-BE49-F238E27FC236}">
                <a16:creationId xmlns:a16="http://schemas.microsoft.com/office/drawing/2014/main" id="{79A5EF38-BEDB-2849-A474-4D20FA6A77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34"/>
          <a:stretch/>
        </p:blipFill>
        <p:spPr bwMode="auto">
          <a:xfrm>
            <a:off x="370711" y="784522"/>
            <a:ext cx="3924300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1">
            <a:extLst>
              <a:ext uri="{FF2B5EF4-FFF2-40B4-BE49-F238E27FC236}">
                <a16:creationId xmlns:a16="http://schemas.microsoft.com/office/drawing/2014/main" id="{1BBFCA6D-6423-A948-9A3B-B484E5F84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24"/>
          <a:stretch>
            <a:fillRect/>
          </a:stretch>
        </p:blipFill>
        <p:spPr bwMode="auto">
          <a:xfrm rot="3075845">
            <a:off x="8458738" y="794046"/>
            <a:ext cx="3429000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Content Placeholder 3">
            <a:extLst>
              <a:ext uri="{FF2B5EF4-FFF2-40B4-BE49-F238E27FC236}">
                <a16:creationId xmlns:a16="http://schemas.microsoft.com/office/drawing/2014/main" id="{96D4AEB0-FB43-104B-ADD9-826757325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4" t="16843" r="17119" b="17648"/>
          <a:stretch>
            <a:fillRect/>
          </a:stretch>
        </p:blipFill>
        <p:spPr bwMode="auto">
          <a:xfrm>
            <a:off x="4532343" y="542428"/>
            <a:ext cx="3938587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3">
            <a:extLst>
              <a:ext uri="{FF2B5EF4-FFF2-40B4-BE49-F238E27FC236}">
                <a16:creationId xmlns:a16="http://schemas.microsoft.com/office/drawing/2014/main" id="{AC8078D3-0F7A-974A-A284-5E898AD4C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19" y="4057221"/>
            <a:ext cx="3873522" cy="245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348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93000"/>
              </a:lnSpc>
            </a:pP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>
              <a:lnSpc>
                <a:spcPct val="9300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Titan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Detached haze layer ~300-520 km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(too high for condensation)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Formation by molecular growth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631E9EBF-102A-B74F-A16C-D54CE85D2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303" y="4057219"/>
            <a:ext cx="3371368" cy="245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348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93000"/>
              </a:lnSpc>
            </a:pP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>
              <a:lnSpc>
                <a:spcPct val="9300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Pluto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Extended haze to ~200 km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(too high for condensation)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Lavvas+2021: intermediate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592267A1-0F7C-654F-B190-305AD9A4A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7142" y="4057220"/>
            <a:ext cx="3807340" cy="24521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348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93000"/>
              </a:lnSpc>
            </a:pP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>
              <a:lnSpc>
                <a:spcPct val="9300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Triton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Extended haze to 30 km, and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discrete bright clouds to 4 km. 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Formation by condensation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18DC67-1C55-7B4F-9AB5-7D9EB643D37B}"/>
              </a:ext>
            </a:extLst>
          </p:cNvPr>
          <p:cNvSpPr txBox="1"/>
          <p:nvPr/>
        </p:nvSpPr>
        <p:spPr>
          <a:xfrm>
            <a:off x="3572045" y="6213871"/>
            <a:ext cx="67628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en-US" sz="1600" dirty="0">
                <a:solidFill>
                  <a:srgbClr val="7030A0"/>
                </a:solidFill>
              </a:rPr>
              <a:t>See </a:t>
            </a:r>
            <a:r>
              <a:rPr lang="en-US" altLang="en-US" sz="1600" b="1" dirty="0">
                <a:solidFill>
                  <a:srgbClr val="7030A0"/>
                </a:solidFill>
              </a:rPr>
              <a:t>Mandt</a:t>
            </a:r>
            <a:r>
              <a:rPr lang="en-US" altLang="en-US" sz="1600" dirty="0">
                <a:solidFill>
                  <a:srgbClr val="7030A0"/>
                </a:solidFill>
              </a:rPr>
              <a:t>+2021, U of A book. </a:t>
            </a:r>
            <a:r>
              <a:rPr lang="en-US" altLang="en-US" sz="1600" b="1" dirty="0">
                <a:solidFill>
                  <a:srgbClr val="7030A0"/>
                </a:solidFill>
              </a:rPr>
              <a:t>Lavvas</a:t>
            </a:r>
            <a:r>
              <a:rPr lang="en-US" altLang="en-US" sz="1600" dirty="0">
                <a:solidFill>
                  <a:srgbClr val="7030A0"/>
                </a:solidFill>
              </a:rPr>
              <a:t>+2021, </a:t>
            </a:r>
            <a:r>
              <a:rPr lang="en-US" altLang="en-US" sz="1600" dirty="0" err="1">
                <a:solidFill>
                  <a:srgbClr val="7030A0"/>
                </a:solidFill>
              </a:rPr>
              <a:t>NatureAstronomy</a:t>
            </a:r>
            <a:r>
              <a:rPr lang="en-US" altLang="en-US" sz="1600" dirty="0">
                <a:solidFill>
                  <a:srgbClr val="7030A0"/>
                </a:solidFill>
              </a:rPr>
              <a:t> 5, 289.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87F05D23-92A0-1D42-9946-A95D0D32A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0A0E989F-0474-CC46-A6B7-19D39ACECFE5}"/>
              </a:ext>
            </a:extLst>
          </p:cNvPr>
          <p:cNvSpPr txBox="1">
            <a:spLocks/>
          </p:cNvSpPr>
          <p:nvPr/>
        </p:nvSpPr>
        <p:spPr bwMode="auto">
          <a:xfrm>
            <a:off x="6038215" y="6553975"/>
            <a:ext cx="609904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2: Pluto in context</a:t>
            </a:r>
            <a:endParaRPr lang="el-GR" dirty="0"/>
          </a:p>
          <a:p>
            <a:pPr algn="r"/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574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313A41E0-4FEE-1A4C-97E7-7AC32807FA3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Hazes</a:t>
            </a:r>
          </a:p>
        </p:txBody>
      </p:sp>
      <p:pic>
        <p:nvPicPr>
          <p:cNvPr id="53250" name="Picture 7">
            <a:extLst>
              <a:ext uri="{FF2B5EF4-FFF2-40B4-BE49-F238E27FC236}">
                <a16:creationId xmlns:a16="http://schemas.microsoft.com/office/drawing/2014/main" id="{79A5EF38-BEDB-2849-A474-4D20FA6A77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34"/>
          <a:stretch/>
        </p:blipFill>
        <p:spPr bwMode="auto">
          <a:xfrm>
            <a:off x="370711" y="784522"/>
            <a:ext cx="3924300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1">
            <a:extLst>
              <a:ext uri="{FF2B5EF4-FFF2-40B4-BE49-F238E27FC236}">
                <a16:creationId xmlns:a16="http://schemas.microsoft.com/office/drawing/2014/main" id="{1BBFCA6D-6423-A948-9A3B-B484E5F84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24"/>
          <a:stretch>
            <a:fillRect/>
          </a:stretch>
        </p:blipFill>
        <p:spPr bwMode="auto">
          <a:xfrm rot="3075845">
            <a:off x="8458738" y="794046"/>
            <a:ext cx="3429000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Content Placeholder 3">
            <a:extLst>
              <a:ext uri="{FF2B5EF4-FFF2-40B4-BE49-F238E27FC236}">
                <a16:creationId xmlns:a16="http://schemas.microsoft.com/office/drawing/2014/main" id="{96D4AEB0-FB43-104B-ADD9-826757325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4" t="16843" r="17119" b="17648"/>
          <a:stretch>
            <a:fillRect/>
          </a:stretch>
        </p:blipFill>
        <p:spPr bwMode="auto">
          <a:xfrm>
            <a:off x="4532343" y="542428"/>
            <a:ext cx="3938587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3">
            <a:extLst>
              <a:ext uri="{FF2B5EF4-FFF2-40B4-BE49-F238E27FC236}">
                <a16:creationId xmlns:a16="http://schemas.microsoft.com/office/drawing/2014/main" id="{AC8078D3-0F7A-974A-A284-5E898AD4C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19" y="4057221"/>
            <a:ext cx="3873522" cy="245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348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93000"/>
              </a:lnSpc>
            </a:pP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>
              <a:lnSpc>
                <a:spcPct val="9300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Titan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Detached haze layer ~300-520 km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(too high for condensation)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Formation by molecular growth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631E9EBF-102A-B74F-A16C-D54CE85D2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303" y="4057219"/>
            <a:ext cx="3371368" cy="245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348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93000"/>
              </a:lnSpc>
            </a:pP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>
              <a:lnSpc>
                <a:spcPct val="9300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Pluto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Extended haze to ~200 km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(too high for condensation)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Lavvas+2021: intermediate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592267A1-0F7C-654F-B190-305AD9A4A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7142" y="4057220"/>
            <a:ext cx="3807340" cy="24521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348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93000"/>
              </a:lnSpc>
            </a:pPr>
            <a:endParaRPr lang="en-US" dirty="0">
              <a:solidFill>
                <a:schemeClr val="bg1"/>
              </a:solidFill>
              <a:latin typeface="Arial" charset="0"/>
            </a:endParaRPr>
          </a:p>
          <a:p>
            <a:pPr>
              <a:lnSpc>
                <a:spcPct val="9300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Triton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Extended haze to 30 km, and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discrete bright clouds to 4 km. 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Formation by condensation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18DC67-1C55-7B4F-9AB5-7D9EB643D37B}"/>
              </a:ext>
            </a:extLst>
          </p:cNvPr>
          <p:cNvSpPr txBox="1"/>
          <p:nvPr/>
        </p:nvSpPr>
        <p:spPr>
          <a:xfrm>
            <a:off x="3572045" y="6213871"/>
            <a:ext cx="67628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en-US" sz="1600" dirty="0">
                <a:solidFill>
                  <a:srgbClr val="7030A0"/>
                </a:solidFill>
              </a:rPr>
              <a:t>See </a:t>
            </a:r>
            <a:r>
              <a:rPr lang="en-US" altLang="en-US" sz="1600" b="1" dirty="0">
                <a:solidFill>
                  <a:srgbClr val="7030A0"/>
                </a:solidFill>
              </a:rPr>
              <a:t>Mandt</a:t>
            </a:r>
            <a:r>
              <a:rPr lang="en-US" altLang="en-US" sz="1600" dirty="0">
                <a:solidFill>
                  <a:srgbClr val="7030A0"/>
                </a:solidFill>
              </a:rPr>
              <a:t>+2021, U of A book. </a:t>
            </a:r>
            <a:r>
              <a:rPr lang="en-US" altLang="en-US" sz="1600" b="1" dirty="0">
                <a:solidFill>
                  <a:srgbClr val="7030A0"/>
                </a:solidFill>
              </a:rPr>
              <a:t>Lavvas</a:t>
            </a:r>
            <a:r>
              <a:rPr lang="en-US" altLang="en-US" sz="1600" dirty="0">
                <a:solidFill>
                  <a:srgbClr val="7030A0"/>
                </a:solidFill>
              </a:rPr>
              <a:t>+2021, </a:t>
            </a:r>
            <a:r>
              <a:rPr lang="en-US" altLang="en-US" sz="1600" dirty="0" err="1">
                <a:solidFill>
                  <a:srgbClr val="7030A0"/>
                </a:solidFill>
              </a:rPr>
              <a:t>NatureAstronomy</a:t>
            </a:r>
            <a:r>
              <a:rPr lang="en-US" altLang="en-US" sz="1600" dirty="0">
                <a:solidFill>
                  <a:srgbClr val="7030A0"/>
                </a:solidFill>
              </a:rPr>
              <a:t> 5, 289.</a:t>
            </a:r>
            <a:endParaRPr lang="en-US" sz="1600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19BE12-2883-5843-BD29-0E98E2828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822" y="594071"/>
            <a:ext cx="2977165" cy="3821011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87F05D23-92A0-1D42-9946-A95D0D32A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4BE04B71-E360-1341-969B-9352B0C41FE4}"/>
              </a:ext>
            </a:extLst>
          </p:cNvPr>
          <p:cNvSpPr txBox="1">
            <a:spLocks/>
          </p:cNvSpPr>
          <p:nvPr/>
        </p:nvSpPr>
        <p:spPr bwMode="auto">
          <a:xfrm>
            <a:off x="6038215" y="6553975"/>
            <a:ext cx="609904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2: Pluto in context</a:t>
            </a:r>
            <a:endParaRPr lang="el-GR" dirty="0"/>
          </a:p>
          <a:p>
            <a:pPr algn="r"/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644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DCCC464-0BE1-2E48-A5EA-2067AF93533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sz="3600" dirty="0"/>
              <a:t>Earth/Mars-Pluto-Venus/Titan</a:t>
            </a: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84D6EA7D-AA5A-2842-9B04-04D9E3B1D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19" y="3667076"/>
            <a:ext cx="3873522" cy="288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348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Earth/Mars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Fast rotators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Geostrophic balance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B9CC1-1619-2442-80B9-DA44313401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62" b="79492" l="19391" r="81929"/>
                    </a14:imgEffect>
                  </a14:imgLayer>
                </a14:imgProps>
              </a:ext>
            </a:extLst>
          </a:blip>
          <a:srcRect l="19649" t="17847" r="18837" b="20709"/>
          <a:stretch/>
        </p:blipFill>
        <p:spPr>
          <a:xfrm>
            <a:off x="4281283" y="943949"/>
            <a:ext cx="2746380" cy="2743200"/>
          </a:xfrm>
          <a:prstGeom prst="rect">
            <a:avLst/>
          </a:prstGeom>
        </p:spPr>
      </p:pic>
      <p:sp>
        <p:nvSpPr>
          <p:cNvPr id="9" name="Text Box 13">
            <a:extLst>
              <a:ext uri="{FF2B5EF4-FFF2-40B4-BE49-F238E27FC236}">
                <a16:creationId xmlns:a16="http://schemas.microsoft.com/office/drawing/2014/main" id="{5617FD52-54C1-A143-8CC8-EA2B73C53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303" y="3667075"/>
            <a:ext cx="3371368" cy="288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348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Pluto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Intermediate between 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fast and slow rotators.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Retrograde? </a:t>
            </a:r>
            <a:r>
              <a:rPr lang="en-US" sz="1800" dirty="0" err="1">
                <a:solidFill>
                  <a:schemeClr val="bg1"/>
                </a:solidFill>
                <a:latin typeface="Arial" charset="0"/>
              </a:rPr>
              <a:t>Superrotation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?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It depends on how the transport within </a:t>
            </a: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31C2084C-644F-AD44-9C21-D014372EE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7142" y="3667076"/>
            <a:ext cx="3807340" cy="245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348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Venus/Titan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Slow rotators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+mn-lt"/>
              </a:rPr>
              <a:t>Cyclostrophic balance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Super-rotation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7AA2BC-3036-9947-9631-127DD4AD8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5433" y="641328"/>
            <a:ext cx="2872218" cy="2709945"/>
          </a:xfrm>
          <a:prstGeom prst="ellipse">
            <a:avLst/>
          </a:prstGeom>
        </p:spPr>
      </p:pic>
      <p:pic>
        <p:nvPicPr>
          <p:cNvPr id="12" name="Content Placeholder 2">
            <a:extLst>
              <a:ext uri="{FF2B5EF4-FFF2-40B4-BE49-F238E27FC236}">
                <a16:creationId xmlns:a16="http://schemas.microsoft.com/office/drawing/2014/main" id="{7ACE4730-9E6C-7642-BFA4-5AFBC38FB3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05" t="5841" r="6606" b="7995"/>
          <a:stretch/>
        </p:blipFill>
        <p:spPr>
          <a:xfrm>
            <a:off x="9331301" y="964077"/>
            <a:ext cx="2713915" cy="2709945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043D2F-58E1-0741-8386-7173F062E7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85" t="6349" r="3609" b="5895"/>
          <a:stretch/>
        </p:blipFill>
        <p:spPr>
          <a:xfrm>
            <a:off x="1050535" y="1312164"/>
            <a:ext cx="2826027" cy="2743200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7C3D82-7BA4-0948-A39C-E9FD8CB54B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42"/>
          <a:stretch/>
        </p:blipFill>
        <p:spPr>
          <a:xfrm>
            <a:off x="23354" y="447569"/>
            <a:ext cx="2820364" cy="2743200"/>
          </a:xfrm>
          <a:prstGeom prst="ellipse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ED76DBCC-9363-704A-9D87-5421F5A84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6426488-0032-7B49-AB12-F40EB59C1187}"/>
              </a:ext>
            </a:extLst>
          </p:cNvPr>
          <p:cNvSpPr txBox="1">
            <a:spLocks/>
          </p:cNvSpPr>
          <p:nvPr/>
        </p:nvSpPr>
        <p:spPr bwMode="auto">
          <a:xfrm>
            <a:off x="6038215" y="6553975"/>
            <a:ext cx="609904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2: Pluto in context</a:t>
            </a:r>
            <a:endParaRPr lang="el-GR" dirty="0"/>
          </a:p>
          <a:p>
            <a:pPr algn="r"/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167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DCCC464-0BE1-2E48-A5EA-2067AF93533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sz="3600" dirty="0"/>
              <a:t>Earth/Mars-Pluto-Venus/Titan</a:t>
            </a: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84D6EA7D-AA5A-2842-9B04-04D9E3B1D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19" y="3667076"/>
            <a:ext cx="3873522" cy="288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348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Earth/Mars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Fast rotators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Geostrophic balance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2B9CC1-1619-2442-80B9-DA44313401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62" b="79492" l="19391" r="81929"/>
                    </a14:imgEffect>
                  </a14:imgLayer>
                </a14:imgProps>
              </a:ext>
            </a:extLst>
          </a:blip>
          <a:srcRect l="19649" t="17847" r="18837" b="20709"/>
          <a:stretch/>
        </p:blipFill>
        <p:spPr>
          <a:xfrm>
            <a:off x="4281283" y="943949"/>
            <a:ext cx="2746380" cy="2743200"/>
          </a:xfrm>
          <a:prstGeom prst="rect">
            <a:avLst/>
          </a:prstGeom>
        </p:spPr>
      </p:pic>
      <p:sp>
        <p:nvSpPr>
          <p:cNvPr id="9" name="Text Box 13">
            <a:extLst>
              <a:ext uri="{FF2B5EF4-FFF2-40B4-BE49-F238E27FC236}">
                <a16:creationId xmlns:a16="http://schemas.microsoft.com/office/drawing/2014/main" id="{5617FD52-54C1-A143-8CC8-EA2B73C53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303" y="3667075"/>
            <a:ext cx="3371368" cy="288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348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Pluto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Intermediate between 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fast and slow rotators.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Retrograde? </a:t>
            </a:r>
            <a:r>
              <a:rPr lang="en-US" sz="1800" dirty="0" err="1">
                <a:solidFill>
                  <a:schemeClr val="bg1"/>
                </a:solidFill>
                <a:latin typeface="Arial" charset="0"/>
              </a:rPr>
              <a:t>Superrotation</a:t>
            </a:r>
            <a:r>
              <a:rPr lang="en-US" sz="1800" dirty="0">
                <a:solidFill>
                  <a:schemeClr val="bg1"/>
                </a:solidFill>
                <a:latin typeface="Arial" charset="0"/>
              </a:rPr>
              <a:t>?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It depends on how the 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Arial" charset="0"/>
              </a:rPr>
              <a:t>transport within Sputnik Planitia</a:t>
            </a: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31C2084C-644F-AD44-9C21-D014372EE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7142" y="3667076"/>
            <a:ext cx="3807340" cy="245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348" rIns="0" bIns="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5pPr>
            <a:lvl6pPr marL="25146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6pPr>
            <a:lvl7pPr marL="29718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7pPr>
            <a:lvl8pPr marL="34290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8pPr>
            <a:lvl9pPr marL="3886200" indent="-228600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400">
                <a:solidFill>
                  <a:srgbClr val="000000"/>
                </a:solidFill>
                <a:latin typeface="Lucida Sans Unicode" charset="0"/>
                <a:ea typeface="ＭＳ Ｐゴシック" charset="0"/>
                <a:cs typeface="msgothic" charset="0"/>
              </a:defRPr>
            </a:lvl9pPr>
          </a:lstStyle>
          <a:p>
            <a:pPr>
              <a:lnSpc>
                <a:spcPct val="93000"/>
              </a:lnSpc>
            </a:pPr>
            <a:r>
              <a:rPr lang="en-US" dirty="0">
                <a:solidFill>
                  <a:schemeClr val="bg1"/>
                </a:solidFill>
                <a:latin typeface="Arial" charset="0"/>
              </a:rPr>
              <a:t>Venus/Titan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Slow rotators</a:t>
            </a:r>
            <a:br>
              <a:rPr lang="en-US" sz="1800" dirty="0">
                <a:solidFill>
                  <a:schemeClr val="bg1"/>
                </a:solidFill>
                <a:latin typeface="Arial" charset="0"/>
              </a:rPr>
            </a:br>
            <a:r>
              <a:rPr lang="en-US" sz="1800" dirty="0">
                <a:solidFill>
                  <a:schemeClr val="bg1"/>
                </a:solidFill>
                <a:latin typeface="+mn-lt"/>
              </a:rPr>
              <a:t>Cyclostrophic balance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charset="0"/>
              </a:rPr>
              <a:t>Super-rotation</a:t>
            </a: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lnSpc>
                <a:spcPct val="93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7AA2BC-3036-9947-9631-127DD4AD8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5433" y="641328"/>
            <a:ext cx="2872218" cy="2709945"/>
          </a:xfrm>
          <a:prstGeom prst="ellipse">
            <a:avLst/>
          </a:prstGeom>
        </p:spPr>
      </p:pic>
      <p:pic>
        <p:nvPicPr>
          <p:cNvPr id="12" name="Content Placeholder 2">
            <a:extLst>
              <a:ext uri="{FF2B5EF4-FFF2-40B4-BE49-F238E27FC236}">
                <a16:creationId xmlns:a16="http://schemas.microsoft.com/office/drawing/2014/main" id="{7ACE4730-9E6C-7642-BFA4-5AFBC38FB3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05" t="5841" r="6606" b="7995"/>
          <a:stretch/>
        </p:blipFill>
        <p:spPr>
          <a:xfrm>
            <a:off x="9331301" y="964077"/>
            <a:ext cx="2713915" cy="2709945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043D2F-58E1-0741-8386-7173F062E7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85" t="6349" r="3609" b="5895"/>
          <a:stretch/>
        </p:blipFill>
        <p:spPr>
          <a:xfrm>
            <a:off x="1050535" y="1312164"/>
            <a:ext cx="2826027" cy="2743200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7C3D82-7BA4-0948-A39C-E9FD8CB54B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42"/>
          <a:stretch/>
        </p:blipFill>
        <p:spPr>
          <a:xfrm>
            <a:off x="23354" y="447569"/>
            <a:ext cx="2820364" cy="2743200"/>
          </a:xfrm>
          <a:prstGeom prst="ellipse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ED76DBCC-9363-704A-9D87-5421F5A84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D0E482-08D8-E44E-8A24-2E28FF57E87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-662385" y="50486"/>
            <a:ext cx="4603471" cy="33007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6A0338-8A24-5644-9B4F-0CB5A1BD682C}"/>
              </a:ext>
            </a:extLst>
          </p:cNvPr>
          <p:cNvSpPr/>
          <p:nvPr/>
        </p:nvSpPr>
        <p:spPr bwMode="auto">
          <a:xfrm rot="20691455">
            <a:off x="658906" y="-60102"/>
            <a:ext cx="364735" cy="44043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0B2AC3-8AAE-1F4F-861D-5EDE4F03FC24}"/>
              </a:ext>
            </a:extLst>
          </p:cNvPr>
          <p:cNvSpPr/>
          <p:nvPr/>
        </p:nvSpPr>
        <p:spPr bwMode="auto">
          <a:xfrm rot="19643886">
            <a:off x="-112071" y="292757"/>
            <a:ext cx="364735" cy="44043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6F2593-4C0F-D44B-91AF-EE24923AACFB}"/>
              </a:ext>
            </a:extLst>
          </p:cNvPr>
          <p:cNvSpPr/>
          <p:nvPr/>
        </p:nvSpPr>
        <p:spPr bwMode="auto">
          <a:xfrm rot="18510804">
            <a:off x="-678793" y="883077"/>
            <a:ext cx="364735" cy="44043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66B48E74-00A6-414D-849B-FF94D1874B9E}"/>
              </a:ext>
            </a:extLst>
          </p:cNvPr>
          <p:cNvSpPr txBox="1">
            <a:spLocks/>
          </p:cNvSpPr>
          <p:nvPr/>
        </p:nvSpPr>
        <p:spPr bwMode="auto">
          <a:xfrm>
            <a:off x="6038215" y="6553975"/>
            <a:ext cx="609904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2: Pluto in context</a:t>
            </a:r>
            <a:endParaRPr lang="el-GR" dirty="0"/>
          </a:p>
          <a:p>
            <a:pPr algn="r"/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213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66317A-CAE1-034A-9A84-7E5CAA45697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dirty="0"/>
              <a:t> Distribution Drives Global Circulation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E2A99C0-A4C6-9547-9629-282E2744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5E9BE2-8C87-D544-A140-2D7DD73E7C6B}"/>
              </a:ext>
            </a:extLst>
          </p:cNvPr>
          <p:cNvSpPr txBox="1"/>
          <p:nvPr/>
        </p:nvSpPr>
        <p:spPr>
          <a:xfrm>
            <a:off x="98042" y="6214646"/>
            <a:ext cx="44231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Forget+2017, Icarus 287, 54.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AF02A9-171A-6141-90FF-7ACF270D8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816" y="609344"/>
            <a:ext cx="5498517" cy="41260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DCC621-E59E-2D4A-813C-F5CD0E750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699" y="3426924"/>
            <a:ext cx="4389126" cy="272632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44D6FC6-B386-4F4B-AFDB-C269158A9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119"/>
            <a:ext cx="4521200" cy="554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FFFAD1-BF0F-074F-91A9-2FA0D7525D11}"/>
              </a:ext>
            </a:extLst>
          </p:cNvPr>
          <p:cNvSpPr txBox="1"/>
          <p:nvPr/>
        </p:nvSpPr>
        <p:spPr>
          <a:xfrm>
            <a:off x="4768214" y="608569"/>
            <a:ext cx="342328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5A657E"/>
                </a:solidFill>
              </a:rPr>
              <a:t>N</a:t>
            </a:r>
            <a:r>
              <a:rPr lang="en-US" sz="1800" baseline="-25000" dirty="0">
                <a:solidFill>
                  <a:srgbClr val="5A657E"/>
                </a:solidFill>
              </a:rPr>
              <a:t>2</a:t>
            </a:r>
            <a:r>
              <a:rPr lang="en-US" sz="1800" dirty="0">
                <a:solidFill>
                  <a:srgbClr val="5A657E"/>
                </a:solidFill>
              </a:rPr>
              <a:t> 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F90BE6-7C0A-3C4E-9996-A0C60BF971CD}"/>
              </a:ext>
            </a:extLst>
          </p:cNvPr>
          <p:cNvSpPr txBox="1"/>
          <p:nvPr/>
        </p:nvSpPr>
        <p:spPr>
          <a:xfrm>
            <a:off x="4699815" y="6218272"/>
            <a:ext cx="74374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Bertrand</a:t>
            </a:r>
            <a:r>
              <a:rPr lang="en-US" sz="1600" dirty="0">
                <a:solidFill>
                  <a:srgbClr val="7030A0"/>
                </a:solidFill>
              </a:rPr>
              <a:t>+2020_JGR_125_E006120; See</a:t>
            </a:r>
            <a:r>
              <a:rPr lang="en-US" sz="1600" b="1" dirty="0">
                <a:solidFill>
                  <a:srgbClr val="7030A0"/>
                </a:solidFill>
              </a:rPr>
              <a:t> Forget</a:t>
            </a:r>
            <a:r>
              <a:rPr lang="en-US" sz="1600" dirty="0">
                <a:solidFill>
                  <a:srgbClr val="7030A0"/>
                </a:solidFill>
              </a:rPr>
              <a:t>+2021, U of A book.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94FF79-9E77-FD45-810F-EF165FDC1A42}"/>
              </a:ext>
            </a:extLst>
          </p:cNvPr>
          <p:cNvSpPr/>
          <p:nvPr/>
        </p:nvSpPr>
        <p:spPr>
          <a:xfrm>
            <a:off x="8066016" y="870477"/>
            <a:ext cx="3987878" cy="1846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Most </a:t>
            </a:r>
            <a:r>
              <a:rPr lang="fr-FR" dirty="0" err="1">
                <a:solidFill>
                  <a:schemeClr val="bg1"/>
                </a:solidFill>
              </a:rPr>
              <a:t>Recent</a:t>
            </a:r>
            <a:r>
              <a:rPr lang="fr-FR" dirty="0">
                <a:solidFill>
                  <a:schemeClr val="bg1"/>
                </a:solidFill>
              </a:rPr>
              <a:t>: </a:t>
            </a:r>
            <a:r>
              <a:rPr lang="fr-FR" dirty="0" err="1">
                <a:solidFill>
                  <a:schemeClr val="bg1"/>
                </a:solidFill>
              </a:rPr>
              <a:t>Retrorotation</a:t>
            </a: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bg1"/>
                </a:solidFill>
              </a:rPr>
              <a:t>N</a:t>
            </a:r>
            <a:r>
              <a:rPr lang="fr-FR" sz="1800" baseline="-25000" dirty="0">
                <a:solidFill>
                  <a:schemeClr val="bg1"/>
                </a:solidFill>
              </a:rPr>
              <a:t>2</a:t>
            </a:r>
            <a:r>
              <a:rPr lang="fr-FR" sz="1800" dirty="0">
                <a:solidFill>
                  <a:schemeClr val="bg1"/>
                </a:solidFill>
              </a:rPr>
              <a:t> sublimation-condensation flow.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bg1"/>
                </a:solidFill>
              </a:rPr>
              <a:t>Open circulation </a:t>
            </a:r>
            <a:r>
              <a:rPr lang="fr-FR" sz="1800" dirty="0" err="1">
                <a:solidFill>
                  <a:schemeClr val="bg1"/>
                </a:solidFill>
              </a:rPr>
              <a:t>cells</a:t>
            </a:r>
            <a:r>
              <a:rPr lang="fr-FR" sz="1800" dirty="0">
                <a:solidFill>
                  <a:schemeClr val="bg1"/>
                </a:solidFill>
              </a:rPr>
              <a:t> </a:t>
            </a:r>
            <a:br>
              <a:rPr lang="fr-FR" sz="1800" dirty="0">
                <a:solidFill>
                  <a:schemeClr val="bg1"/>
                </a:solidFill>
              </a:rPr>
            </a:br>
            <a:r>
              <a:rPr lang="fr-FR" sz="1800" dirty="0">
                <a:solidFill>
                  <a:schemeClr val="bg1"/>
                </a:solidFill>
              </a:rPr>
              <a:t>(no return </a:t>
            </a:r>
            <a:r>
              <a:rPr lang="fr-FR" sz="1800" dirty="0" err="1">
                <a:solidFill>
                  <a:schemeClr val="bg1"/>
                </a:solidFill>
              </a:rPr>
              <a:t>branch</a:t>
            </a:r>
            <a:r>
              <a:rPr lang="fr-FR" sz="1800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bg1"/>
                </a:solidFill>
              </a:rPr>
              <a:t>Flow </a:t>
            </a:r>
            <a:r>
              <a:rPr lang="fr-FR" sz="1800" dirty="0" err="1">
                <a:solidFill>
                  <a:schemeClr val="bg1"/>
                </a:solidFill>
              </a:rPr>
              <a:t>from</a:t>
            </a:r>
            <a:r>
              <a:rPr lang="fr-FR" sz="1800" dirty="0">
                <a:solidFill>
                  <a:schemeClr val="bg1"/>
                </a:solidFill>
              </a:rPr>
              <a:t> the </a:t>
            </a:r>
            <a:br>
              <a:rPr lang="fr-FR" sz="1800" dirty="0">
                <a:solidFill>
                  <a:schemeClr val="bg1"/>
                </a:solidFill>
              </a:rPr>
            </a:br>
            <a:r>
              <a:rPr lang="fr-FR" sz="1800" dirty="0" err="1">
                <a:solidFill>
                  <a:schemeClr val="bg1"/>
                </a:solidFill>
              </a:rPr>
              <a:t>northern</a:t>
            </a:r>
            <a:r>
              <a:rPr lang="fr-FR" sz="1800" dirty="0">
                <a:solidFill>
                  <a:schemeClr val="bg1"/>
                </a:solidFill>
              </a:rPr>
              <a:t> to the </a:t>
            </a:r>
            <a:r>
              <a:rPr lang="fr-FR" sz="1800" dirty="0" err="1">
                <a:solidFill>
                  <a:schemeClr val="bg1"/>
                </a:solidFill>
              </a:rPr>
              <a:t>southern</a:t>
            </a:r>
            <a:r>
              <a:rPr lang="fr-FR" sz="1800" dirty="0">
                <a:solidFill>
                  <a:schemeClr val="bg1"/>
                </a:solidFill>
              </a:rPr>
              <a:t> latitudes</a:t>
            </a: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89DFBE87-C723-0943-88DB-A09CEFC15ADB}"/>
              </a:ext>
            </a:extLst>
          </p:cNvPr>
          <p:cNvSpPr/>
          <p:nvPr/>
        </p:nvSpPr>
        <p:spPr bwMode="auto">
          <a:xfrm rot="9102603">
            <a:off x="5044223" y="2147769"/>
            <a:ext cx="1001517" cy="1571086"/>
          </a:xfrm>
          <a:prstGeom prst="arc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70038514-8174-C448-AE85-BB4DF032F3FF}"/>
              </a:ext>
            </a:extLst>
          </p:cNvPr>
          <p:cNvSpPr/>
          <p:nvPr/>
        </p:nvSpPr>
        <p:spPr bwMode="auto">
          <a:xfrm rot="1186579">
            <a:off x="5647410" y="3036248"/>
            <a:ext cx="884482" cy="1596621"/>
          </a:xfrm>
          <a:prstGeom prst="arc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8843040F-9EEE-B14B-ACE2-C4EE8EFE4209}"/>
              </a:ext>
            </a:extLst>
          </p:cNvPr>
          <p:cNvSpPr/>
          <p:nvPr/>
        </p:nvSpPr>
        <p:spPr bwMode="auto">
          <a:xfrm rot="4378916">
            <a:off x="6401235" y="2095865"/>
            <a:ext cx="1001517" cy="1571086"/>
          </a:xfrm>
          <a:prstGeom prst="arc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A09ACA70-07F7-1246-BA24-EBBB4ADDECBF}"/>
              </a:ext>
            </a:extLst>
          </p:cNvPr>
          <p:cNvSpPr txBox="1">
            <a:spLocks/>
          </p:cNvSpPr>
          <p:nvPr/>
        </p:nvSpPr>
        <p:spPr bwMode="auto">
          <a:xfrm>
            <a:off x="6038215" y="6553975"/>
            <a:ext cx="609904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2: Pluto in context</a:t>
            </a:r>
            <a:endParaRPr lang="el-GR" dirty="0"/>
          </a:p>
          <a:p>
            <a:pPr algn="r"/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738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E9DF07D-13EF-8E47-9BE1-968E58B1B902}"/>
              </a:ext>
            </a:extLst>
          </p:cNvPr>
          <p:cNvSpPr txBox="1"/>
          <p:nvPr/>
        </p:nvSpPr>
        <p:spPr>
          <a:xfrm>
            <a:off x="6501596" y="5310290"/>
            <a:ext cx="4962144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winds at 1 km</a:t>
            </a:r>
          </a:p>
          <a:p>
            <a:r>
              <a:rPr lang="fr-FR" sz="1800" dirty="0">
                <a:solidFill>
                  <a:schemeClr val="bg1"/>
                </a:solidFill>
              </a:rPr>
              <a:t>Western </a:t>
            </a:r>
            <a:r>
              <a:rPr lang="fr-FR" sz="1800" dirty="0" err="1">
                <a:solidFill>
                  <a:schemeClr val="bg1"/>
                </a:solidFill>
              </a:rPr>
              <a:t>boundary</a:t>
            </a:r>
            <a:r>
              <a:rPr lang="fr-FR" sz="1800" dirty="0">
                <a:solidFill>
                  <a:schemeClr val="bg1"/>
                </a:solidFill>
              </a:rPr>
              <a:t> </a:t>
            </a:r>
            <a:r>
              <a:rPr lang="fr-FR" sz="1800" dirty="0" err="1">
                <a:solidFill>
                  <a:schemeClr val="bg1"/>
                </a:solidFill>
              </a:rPr>
              <a:t>current</a:t>
            </a:r>
            <a:endParaRPr lang="fr-FR" sz="1800" dirty="0">
              <a:solidFill>
                <a:schemeClr val="bg1"/>
              </a:solidFill>
            </a:endParaRPr>
          </a:p>
          <a:p>
            <a:endParaRPr lang="en-US" sz="1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D430F3-8DE8-8F41-86F7-3611BA83F619}"/>
              </a:ext>
            </a:extLst>
          </p:cNvPr>
          <p:cNvGrpSpPr/>
          <p:nvPr/>
        </p:nvGrpSpPr>
        <p:grpSpPr>
          <a:xfrm>
            <a:off x="24051" y="286717"/>
            <a:ext cx="12157959" cy="5029200"/>
            <a:chOff x="-249053" y="606571"/>
            <a:chExt cx="12157959" cy="50292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B312D61-E62A-164E-97F3-43D305EF7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49053" y="606571"/>
              <a:ext cx="6702047" cy="5029200"/>
            </a:xfrm>
            <a:prstGeom prst="rect">
              <a:avLst/>
            </a:prstGeom>
          </p:spPr>
        </p:pic>
        <p:pic>
          <p:nvPicPr>
            <p:cNvPr id="7" name="Picture 2" descr="F:\7410-32FF\yeah\runlmd_96x72_nobandsud\runs_Tombaugh\scenario_SP3\packfig_lou\compile_anim\winds\animation.gif">
              <a:extLst>
                <a:ext uri="{FF2B5EF4-FFF2-40B4-BE49-F238E27FC236}">
                  <a16:creationId xmlns:a16="http://schemas.microsoft.com/office/drawing/2014/main" id="{7034C8CF-690D-7B47-A885-D55C01B3BB6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8627" y="606571"/>
              <a:ext cx="6700279" cy="502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3B41693-B4EB-A54C-96D7-749571E3B89D}"/>
              </a:ext>
            </a:extLst>
          </p:cNvPr>
          <p:cNvSpPr txBox="1"/>
          <p:nvPr/>
        </p:nvSpPr>
        <p:spPr>
          <a:xfrm>
            <a:off x="877824" y="5310291"/>
            <a:ext cx="4962144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temperature at 1 km</a:t>
            </a:r>
          </a:p>
          <a:p>
            <a:r>
              <a:rPr lang="fr-FR" sz="1800" dirty="0" err="1">
                <a:solidFill>
                  <a:schemeClr val="bg1"/>
                </a:solidFill>
              </a:rPr>
              <a:t>Sputnik</a:t>
            </a:r>
            <a:r>
              <a:rPr lang="fr-FR" sz="1800" dirty="0">
                <a:solidFill>
                  <a:schemeClr val="bg1"/>
                </a:solidFill>
              </a:rPr>
              <a:t> Planitia </a:t>
            </a:r>
            <a:r>
              <a:rPr lang="fr-FR" sz="1800" dirty="0" err="1">
                <a:solidFill>
                  <a:schemeClr val="bg1"/>
                </a:solidFill>
              </a:rPr>
              <a:t>injects</a:t>
            </a:r>
            <a:r>
              <a:rPr lang="fr-FR" sz="1800" dirty="0">
                <a:solidFill>
                  <a:schemeClr val="bg1"/>
                </a:solidFill>
              </a:rPr>
              <a:t> cold N</a:t>
            </a:r>
            <a:r>
              <a:rPr lang="fr-FR" sz="1800" baseline="-25000" dirty="0">
                <a:solidFill>
                  <a:schemeClr val="bg1"/>
                </a:solidFill>
              </a:rPr>
              <a:t>2</a:t>
            </a:r>
            <a:r>
              <a:rPr lang="fr-FR" sz="1800" dirty="0">
                <a:solidFill>
                  <a:schemeClr val="bg1"/>
                </a:solidFill>
              </a:rPr>
              <a:t> air </a:t>
            </a:r>
            <a:r>
              <a:rPr lang="fr-FR" sz="1800" dirty="0" err="1">
                <a:solidFill>
                  <a:schemeClr val="bg1"/>
                </a:solidFill>
              </a:rPr>
              <a:t>into</a:t>
            </a:r>
            <a:r>
              <a:rPr lang="fr-FR" sz="1800" dirty="0">
                <a:solidFill>
                  <a:schemeClr val="bg1"/>
                </a:solidFill>
              </a:rPr>
              <a:t> the </a:t>
            </a:r>
            <a:r>
              <a:rPr lang="fr-FR" sz="1800" dirty="0" err="1">
                <a:solidFill>
                  <a:schemeClr val="bg1"/>
                </a:solidFill>
              </a:rPr>
              <a:t>atmosphere</a:t>
            </a:r>
            <a:r>
              <a:rPr lang="fr-FR" sz="1800" dirty="0">
                <a:solidFill>
                  <a:schemeClr val="bg1"/>
                </a:solidFill>
              </a:rPr>
              <a:t> </a:t>
            </a:r>
            <a:r>
              <a:rPr lang="fr-FR" sz="1800" dirty="0" err="1">
                <a:solidFill>
                  <a:schemeClr val="bg1"/>
                </a:solidFill>
              </a:rPr>
              <a:t>during</a:t>
            </a:r>
            <a:r>
              <a:rPr lang="fr-FR" sz="1800" dirty="0">
                <a:solidFill>
                  <a:schemeClr val="bg1"/>
                </a:solidFill>
              </a:rPr>
              <a:t> </a:t>
            </a:r>
            <a:r>
              <a:rPr lang="fr-FR" sz="1800" dirty="0" err="1">
                <a:solidFill>
                  <a:schemeClr val="bg1"/>
                </a:solidFill>
              </a:rPr>
              <a:t>daytime</a:t>
            </a:r>
            <a:endParaRPr lang="fr-FR" sz="1800" baseline="-25000" dirty="0">
              <a:solidFill>
                <a:schemeClr val="bg1"/>
              </a:solidFill>
            </a:endParaRPr>
          </a:p>
          <a:p>
            <a:endParaRPr lang="en-US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320231-4475-FE46-971C-C4EC9E5695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67041"/>
          <a:stretch/>
        </p:blipFill>
        <p:spPr>
          <a:xfrm>
            <a:off x="132279" y="4755361"/>
            <a:ext cx="6348346" cy="5230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2B24C38-B7FC-EB48-B4CE-13883D5899BC}"/>
              </a:ext>
            </a:extLst>
          </p:cNvPr>
          <p:cNvGrpSpPr/>
          <p:nvPr/>
        </p:nvGrpSpPr>
        <p:grpSpPr>
          <a:xfrm>
            <a:off x="9774343" y="4108978"/>
            <a:ext cx="2605957" cy="2859218"/>
            <a:chOff x="5700481" y="4311462"/>
            <a:chExt cx="2936876" cy="2936876"/>
          </a:xfrm>
        </p:grpSpPr>
        <p:pic>
          <p:nvPicPr>
            <p:cNvPr id="11" name="Graphic 10" descr="Heart">
              <a:extLst>
                <a:ext uri="{FF2B5EF4-FFF2-40B4-BE49-F238E27FC236}">
                  <a16:creationId xmlns:a16="http://schemas.microsoft.com/office/drawing/2014/main" id="{4EACEF47-350B-D148-B81A-2F04D15B8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106283">
              <a:off x="5700481" y="4311462"/>
              <a:ext cx="2936876" cy="2936876"/>
            </a:xfrm>
            <a:prstGeom prst="rect">
              <a:avLst/>
            </a:prstGeom>
          </p:spPr>
        </p:pic>
        <p:pic>
          <p:nvPicPr>
            <p:cNvPr id="12" name="Graphic 11" descr="Arrow: Straight">
              <a:extLst>
                <a:ext uri="{FF2B5EF4-FFF2-40B4-BE49-F238E27FC236}">
                  <a16:creationId xmlns:a16="http://schemas.microsoft.com/office/drawing/2014/main" id="{A274FD9E-56F0-2843-BBBA-914EC7BE7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17154" y="4739133"/>
              <a:ext cx="914162" cy="914162"/>
            </a:xfrm>
            <a:prstGeom prst="rect">
              <a:avLst/>
            </a:prstGeom>
          </p:spPr>
        </p:pic>
        <p:pic>
          <p:nvPicPr>
            <p:cNvPr id="13" name="Graphic 12" descr="Arrow: Rotate left">
              <a:extLst>
                <a:ext uri="{FF2B5EF4-FFF2-40B4-BE49-F238E27FC236}">
                  <a16:creationId xmlns:a16="http://schemas.microsoft.com/office/drawing/2014/main" id="{BF460133-13FE-B94D-86D3-CE02CCB69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9752435">
              <a:off x="6298689" y="4936928"/>
              <a:ext cx="914162" cy="1235223"/>
            </a:xfrm>
            <a:prstGeom prst="rect">
              <a:avLst/>
            </a:prstGeom>
          </p:spPr>
        </p:pic>
        <p:pic>
          <p:nvPicPr>
            <p:cNvPr id="14" name="Graphic 13" descr="Arrow: Rotate left">
              <a:extLst>
                <a:ext uri="{FF2B5EF4-FFF2-40B4-BE49-F238E27FC236}">
                  <a16:creationId xmlns:a16="http://schemas.microsoft.com/office/drawing/2014/main" id="{CB015D3E-C232-9241-867D-22CF68207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0800000">
              <a:off x="6737826" y="5498758"/>
              <a:ext cx="658900" cy="974859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05341CE-34A9-D14A-A481-A5B7D35859CA}"/>
              </a:ext>
            </a:extLst>
          </p:cNvPr>
          <p:cNvSpPr txBox="1"/>
          <p:nvPr/>
        </p:nvSpPr>
        <p:spPr>
          <a:xfrm>
            <a:off x="3657600" y="6172066"/>
            <a:ext cx="61813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Bertrand</a:t>
            </a:r>
            <a:r>
              <a:rPr lang="en-US" sz="1600" dirty="0">
                <a:solidFill>
                  <a:srgbClr val="7030A0"/>
                </a:solidFill>
              </a:rPr>
              <a:t>+2020_JGR_125_E006120; </a:t>
            </a:r>
            <a:r>
              <a:rPr lang="en-US" sz="1600" b="1" dirty="0">
                <a:solidFill>
                  <a:srgbClr val="7030A0"/>
                </a:solidFill>
              </a:rPr>
              <a:t>Forget</a:t>
            </a:r>
            <a:r>
              <a:rPr lang="en-US" sz="1600" dirty="0">
                <a:solidFill>
                  <a:srgbClr val="7030A0"/>
                </a:solidFill>
              </a:rPr>
              <a:t>+2021, U of A book.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12CC29-52C6-3840-9CBE-4602457FC6D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sz="3600" dirty="0"/>
              <a:t>Global Circulation and Sublimation Flow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417E1BE9-616D-CF46-8861-5B2329AC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9062F258-899F-4947-8CB3-4333689E899B}"/>
              </a:ext>
            </a:extLst>
          </p:cNvPr>
          <p:cNvSpPr txBox="1">
            <a:spLocks/>
          </p:cNvSpPr>
          <p:nvPr/>
        </p:nvSpPr>
        <p:spPr bwMode="auto">
          <a:xfrm>
            <a:off x="6038215" y="6553975"/>
            <a:ext cx="609904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2: Pluto in context</a:t>
            </a:r>
            <a:endParaRPr lang="el-GR" dirty="0"/>
          </a:p>
          <a:p>
            <a:pPr algn="r"/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000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40F023-9165-C84C-83B7-BF40D5F88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51"/>
          <a:stretch/>
        </p:blipFill>
        <p:spPr>
          <a:xfrm rot="12158975">
            <a:off x="-67133" y="988267"/>
            <a:ext cx="12323091" cy="8383331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070924C-B9FC-3643-A802-C4A1137E0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66317A-CAE1-034A-9A84-7E5CAA45697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/>
              <a:t>Diurnal Thermal Tides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DE9700-86E6-1243-A3B4-C60CD58D07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88"/>
          <a:stretch/>
        </p:blipFill>
        <p:spPr>
          <a:xfrm>
            <a:off x="2661537" y="610637"/>
            <a:ext cx="6865749" cy="42900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B0B733-0437-BB46-B9A4-57E176D5214C}"/>
              </a:ext>
            </a:extLst>
          </p:cNvPr>
          <p:cNvSpPr txBox="1"/>
          <p:nvPr/>
        </p:nvSpPr>
        <p:spPr>
          <a:xfrm>
            <a:off x="5955919" y="746002"/>
            <a:ext cx="61813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Bertrand</a:t>
            </a:r>
            <a:r>
              <a:rPr lang="en-US" sz="1600" dirty="0">
                <a:solidFill>
                  <a:srgbClr val="7030A0"/>
                </a:solidFill>
              </a:rPr>
              <a:t>+2020_JGR_125_E006120; </a:t>
            </a:r>
            <a:r>
              <a:rPr lang="en-US" sz="1600" b="1" dirty="0">
                <a:solidFill>
                  <a:srgbClr val="7030A0"/>
                </a:solidFill>
              </a:rPr>
              <a:t>Forget</a:t>
            </a:r>
            <a:r>
              <a:rPr lang="en-US" sz="1600" dirty="0">
                <a:solidFill>
                  <a:srgbClr val="7030A0"/>
                </a:solidFill>
              </a:rPr>
              <a:t>+2021, U of A book.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6889F11-67A3-3E41-A9B7-37255921AEF7}"/>
              </a:ext>
            </a:extLst>
          </p:cNvPr>
          <p:cNvSpPr txBox="1">
            <a:spLocks/>
          </p:cNvSpPr>
          <p:nvPr/>
        </p:nvSpPr>
        <p:spPr bwMode="auto">
          <a:xfrm>
            <a:off x="6038215" y="6553975"/>
            <a:ext cx="609904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2: Pluto in context</a:t>
            </a:r>
            <a:endParaRPr lang="el-GR" dirty="0"/>
          </a:p>
          <a:p>
            <a:pPr algn="r"/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5045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4" t="16843" r="17119" b="17648"/>
          <a:stretch>
            <a:fillRect/>
          </a:stretch>
        </p:blipFill>
        <p:spPr bwMode="auto">
          <a:xfrm>
            <a:off x="3648145" y="1154430"/>
            <a:ext cx="4863964" cy="484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24022" y="445150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4" y="890590"/>
            <a:ext cx="9144000" cy="5110160"/>
          </a:xfrm>
          <a:solidFill>
            <a:schemeClr val="tx1">
              <a:alpha val="0"/>
            </a:schemeClr>
          </a:solidFill>
        </p:spPr>
        <p:txBody>
          <a:bodyPr/>
          <a:lstStyle/>
          <a:p>
            <a:r>
              <a:rPr lang="en-US" b="1" dirty="0"/>
              <a:t>Pluto's Atmosphere</a:t>
            </a:r>
            <a:br>
              <a:rPr lang="en-US" b="1" dirty="0"/>
            </a:br>
            <a:br>
              <a:rPr lang="en-US" sz="2000" i="1" dirty="0"/>
            </a:br>
            <a:br>
              <a:rPr lang="en-US" sz="2000" i="1" dirty="0"/>
            </a:br>
            <a:r>
              <a:rPr lang="en-US" dirty="0"/>
              <a:t>Part 3: Conclusions</a:t>
            </a:r>
            <a:br>
              <a:rPr lang="en-US" sz="2000" dirty="0"/>
            </a:br>
            <a:br>
              <a:rPr lang="en-US" sz="2000" dirty="0"/>
            </a:br>
            <a:r>
              <a:rPr lang="en-US" dirty="0">
                <a:solidFill>
                  <a:schemeClr val="bg1"/>
                </a:solidFill>
              </a:rPr>
              <a:t>What do we want to understand?</a:t>
            </a:r>
            <a:br>
              <a:rPr lang="el-GR" b="1" dirty="0">
                <a:solidFill>
                  <a:schemeClr val="bg1"/>
                </a:solidFill>
              </a:rPr>
            </a:br>
            <a:br>
              <a:rPr lang="en-US" dirty="0"/>
            </a:br>
            <a:br>
              <a:rPr lang="en-US" dirty="0"/>
            </a:br>
            <a:br>
              <a:rPr lang="en-US" sz="2000" i="1" dirty="0"/>
            </a:br>
            <a:br>
              <a:rPr lang="en-US" sz="2000" i="1" dirty="0"/>
            </a:br>
            <a:br>
              <a:rPr lang="en-US" sz="2000" dirty="0"/>
            </a:br>
            <a:br>
              <a:rPr lang="en-US" sz="2000" b="1" dirty="0"/>
            </a:br>
            <a:endParaRPr lang="en-US" sz="200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299C1FF-8311-9C45-8598-DEE6003C7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07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E7999-525E-7649-B211-F3FF3E9A2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Some Favorite Atmospheric Surprises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D865AAB-5106-A44D-ABA0-865499110B3F}"/>
              </a:ext>
            </a:extLst>
          </p:cNvPr>
          <p:cNvSpPr txBox="1">
            <a:spLocks/>
          </p:cNvSpPr>
          <p:nvPr/>
        </p:nvSpPr>
        <p:spPr bwMode="auto">
          <a:xfrm>
            <a:off x="6038215" y="6553975"/>
            <a:ext cx="609904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3:</a:t>
            </a:r>
            <a:r>
              <a:rPr lang="el-GR" dirty="0"/>
              <a:t> </a:t>
            </a:r>
            <a:r>
              <a:rPr lang="en-US" dirty="0"/>
              <a:t>Conclusions</a:t>
            </a:r>
            <a:endParaRPr lang="el-GR" dirty="0"/>
          </a:p>
          <a:p>
            <a:pPr algn="r"/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  <p:pic>
        <p:nvPicPr>
          <p:cNvPr id="6" name="Picture 4" descr="mpan1_4.png">
            <a:extLst>
              <a:ext uri="{FF2B5EF4-FFF2-40B4-BE49-F238E27FC236}">
                <a16:creationId xmlns:a16="http://schemas.microsoft.com/office/drawing/2014/main" id="{43E044D8-B6C0-594A-B3D0-2B8E5F491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370" y="692933"/>
            <a:ext cx="9770893" cy="585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10336A-ADA4-2F44-A8E4-C88DCD676F0A}"/>
              </a:ext>
            </a:extLst>
          </p:cNvPr>
          <p:cNvSpPr txBox="1"/>
          <p:nvPr/>
        </p:nvSpPr>
        <p:spPr>
          <a:xfrm>
            <a:off x="89587" y="618380"/>
            <a:ext cx="68397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</a:rPr>
              <a:t>Cold Upper Atmosphere</a:t>
            </a: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Slow Escape</a:t>
            </a: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Rethinking Atmospheric Energetics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5BD1B1-401D-1241-849E-CEA3D44B9CDE}"/>
              </a:ext>
            </a:extLst>
          </p:cNvPr>
          <p:cNvSpPr txBox="1"/>
          <p:nvPr/>
        </p:nvSpPr>
        <p:spPr>
          <a:xfrm>
            <a:off x="89587" y="1977938"/>
            <a:ext cx="4681090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</a:rPr>
              <a:t>Haze</a:t>
            </a: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Ubiquitous</a:t>
            </a: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North-South Gradient</a:t>
            </a: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bg1"/>
                </a:solidFill>
              </a:rPr>
              <a:t>Layered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8A446C-7E1C-BB48-9BD8-C2C6FC3F50AD}"/>
              </a:ext>
            </a:extLst>
          </p:cNvPr>
          <p:cNvSpPr txBox="1"/>
          <p:nvPr/>
        </p:nvSpPr>
        <p:spPr>
          <a:xfrm>
            <a:off x="89587" y="3968837"/>
            <a:ext cx="42627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Topography</a:t>
            </a: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Stability of N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, CH</a:t>
            </a:r>
            <a:r>
              <a:rPr lang="en-US" sz="2800" baseline="-25000" dirty="0">
                <a:solidFill>
                  <a:schemeClr val="bg1"/>
                </a:solidFill>
              </a:rPr>
              <a:t>4</a:t>
            </a: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Surface winds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88C288-16D9-D942-A200-1A8EEFC6A2A9}"/>
              </a:ext>
            </a:extLst>
          </p:cNvPr>
          <p:cNvSpPr txBox="1"/>
          <p:nvPr/>
        </p:nvSpPr>
        <p:spPr>
          <a:xfrm>
            <a:off x="7324341" y="815218"/>
            <a:ext cx="3472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Sputnik Planitia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5B6790-F35F-F343-A15C-B3D1949D0265}"/>
              </a:ext>
            </a:extLst>
          </p:cNvPr>
          <p:cNvSpPr txBox="1"/>
          <p:nvPr/>
        </p:nvSpPr>
        <p:spPr>
          <a:xfrm>
            <a:off x="89587" y="5424520"/>
            <a:ext cx="3720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Low </a:t>
            </a:r>
            <a:r>
              <a:rPr lang="en-US" sz="3200" dirty="0" err="1">
                <a:solidFill>
                  <a:schemeClr val="bg1"/>
                </a:solidFill>
              </a:rPr>
              <a:t>Homopause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A6859C-ADB7-F647-B363-0C7A2FB42BF8}"/>
              </a:ext>
            </a:extLst>
          </p:cNvPr>
          <p:cNvSpPr txBox="1"/>
          <p:nvPr/>
        </p:nvSpPr>
        <p:spPr>
          <a:xfrm>
            <a:off x="5179213" y="2485769"/>
            <a:ext cx="55626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Volatile Transport</a:t>
            </a: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Role of perennial deposits</a:t>
            </a: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Glacial Flow</a:t>
            </a: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Solid State Convection</a:t>
            </a:r>
          </a:p>
          <a:p>
            <a:pPr marL="1066693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0E23A4-7B91-4E4E-BE87-10299E55B211}"/>
              </a:ext>
            </a:extLst>
          </p:cNvPr>
          <p:cNvSpPr txBox="1"/>
          <p:nvPr/>
        </p:nvSpPr>
        <p:spPr>
          <a:xfrm>
            <a:off x="6172864" y="4756618"/>
            <a:ext cx="584166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Role of </a:t>
            </a:r>
            <a:r>
              <a:rPr lang="en-US" sz="3200" dirty="0" err="1">
                <a:solidFill>
                  <a:schemeClr val="bg1"/>
                </a:solidFill>
              </a:rPr>
              <a:t>Megaseasons</a:t>
            </a:r>
            <a:endParaRPr lang="en-US" sz="3200" dirty="0">
              <a:solidFill>
                <a:schemeClr val="bg1"/>
              </a:solidFill>
            </a:endParaRP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Obliquity cycles</a:t>
            </a: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Growth of perennial deposits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144F7DF-05B5-164A-97E7-6121E52BF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832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3360334C-27B7-1C4D-A1A7-DC64223A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33"/>
            <a:ext cx="12188825" cy="603504"/>
          </a:xfrm>
        </p:spPr>
        <p:txBody>
          <a:bodyPr/>
          <a:lstStyle/>
          <a:p>
            <a:r>
              <a:rPr lang="en-US" sz="3600" dirty="0"/>
              <a:t>Ground-based Stellar Occultations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E40016-BFE0-D945-948D-F0AC6CC08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A1E36A55-0F54-D041-B58D-45B18F5C7F5D}"/>
              </a:ext>
            </a:extLst>
          </p:cNvPr>
          <p:cNvSpPr txBox="1">
            <a:spLocks/>
          </p:cNvSpPr>
          <p:nvPr/>
        </p:nvSpPr>
        <p:spPr bwMode="auto">
          <a:xfrm>
            <a:off x="7222835" y="6552812"/>
            <a:ext cx="4914427" cy="30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1: what we think we know</a:t>
            </a:r>
            <a:endParaRPr lang="el-GR" dirty="0"/>
          </a:p>
          <a:p>
            <a:pPr algn="r"/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503B29-CABC-1D4E-8070-863C6F43C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8" y="630727"/>
            <a:ext cx="11825416" cy="49249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92D84-59C6-E545-BC75-A9A5967A2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842" y="3898767"/>
            <a:ext cx="2960688" cy="265404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DB3D5B-BCDB-A942-A710-D357BC7AAD6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853842" y="3615355"/>
            <a:ext cx="2486072" cy="10349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6F61D5-313E-B54D-BDE8-D55FBCF09B9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546389" y="3897604"/>
            <a:ext cx="2123376" cy="75265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DE8AE0F-E23C-834C-AD8D-99B571134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68" y="5647257"/>
            <a:ext cx="2982913" cy="33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n-US" sz="1600" b="1" dirty="0">
                <a:solidFill>
                  <a:srgbClr val="7030A0"/>
                </a:solidFill>
                <a:latin typeface="+mn-lt"/>
              </a:rPr>
              <a:t>Young</a:t>
            </a:r>
            <a:r>
              <a:rPr lang="de-DE" altLang="en-US" sz="1600" dirty="0">
                <a:solidFill>
                  <a:srgbClr val="7030A0"/>
                </a:solidFill>
                <a:latin typeface="+mn-lt"/>
              </a:rPr>
              <a:t>+2008, AJ, 136, 1757. </a:t>
            </a:r>
          </a:p>
        </p:txBody>
      </p:sp>
    </p:spTree>
    <p:extLst>
      <p:ext uri="{BB962C8B-B14F-4D97-AF65-F5344CB8AC3E}">
        <p14:creationId xmlns:p14="http://schemas.microsoft.com/office/powerpoint/2010/main" val="2324990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E7999-525E-7649-B211-F3FF3E9A286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3600" dirty="0"/>
              <a:t>Some Open Questions</a:t>
            </a:r>
          </a:p>
        </p:txBody>
      </p:sp>
      <p:pic>
        <p:nvPicPr>
          <p:cNvPr id="6" name="Picture 4" descr="mpan1_4.png">
            <a:extLst>
              <a:ext uri="{FF2B5EF4-FFF2-40B4-BE49-F238E27FC236}">
                <a16:creationId xmlns:a16="http://schemas.microsoft.com/office/drawing/2014/main" id="{43E044D8-B6C0-594A-B3D0-2B8E5F491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370" y="692933"/>
            <a:ext cx="9770893" cy="585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10336A-ADA4-2F44-A8E4-C88DCD676F0A}"/>
              </a:ext>
            </a:extLst>
          </p:cNvPr>
          <p:cNvSpPr txBox="1"/>
          <p:nvPr/>
        </p:nvSpPr>
        <p:spPr>
          <a:xfrm>
            <a:off x="89587" y="618380"/>
            <a:ext cx="544091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Cold Upper Atmosphere</a:t>
            </a: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Escape vs. time</a:t>
            </a: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Is haze really the coolant?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5BD1B1-401D-1241-849E-CEA3D44B9CDE}"/>
              </a:ext>
            </a:extLst>
          </p:cNvPr>
          <p:cNvSpPr txBox="1"/>
          <p:nvPr/>
        </p:nvSpPr>
        <p:spPr>
          <a:xfrm>
            <a:off x="89587" y="1977938"/>
            <a:ext cx="4161717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Haze</a:t>
            </a: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Why isn't Pluto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coated with haze?</a:t>
            </a:r>
          </a:p>
          <a:p>
            <a:pPr marL="1066693" lvl="1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8A446C-7E1C-BB48-9BD8-C2C6FC3F50AD}"/>
              </a:ext>
            </a:extLst>
          </p:cNvPr>
          <p:cNvSpPr txBox="1"/>
          <p:nvPr/>
        </p:nvSpPr>
        <p:spPr>
          <a:xfrm>
            <a:off x="89587" y="3968837"/>
            <a:ext cx="584166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Topography</a:t>
            </a: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Triton is flat. Does latitude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control surface composition?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88C288-16D9-D942-A200-1A8EEFC6A2A9}"/>
              </a:ext>
            </a:extLst>
          </p:cNvPr>
          <p:cNvSpPr txBox="1"/>
          <p:nvPr/>
        </p:nvSpPr>
        <p:spPr>
          <a:xfrm>
            <a:off x="7324341" y="815218"/>
            <a:ext cx="3472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chemeClr val="bg1"/>
                </a:solidFill>
              </a:rPr>
              <a:t>Sputnik Planitia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5B6790-F35F-F343-A15C-B3D1949D0265}"/>
              </a:ext>
            </a:extLst>
          </p:cNvPr>
          <p:cNvSpPr txBox="1"/>
          <p:nvPr/>
        </p:nvSpPr>
        <p:spPr>
          <a:xfrm>
            <a:off x="89587" y="5424520"/>
            <a:ext cx="52597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Low </a:t>
            </a:r>
            <a:r>
              <a:rPr lang="en-US" sz="3200" dirty="0" err="1">
                <a:solidFill>
                  <a:schemeClr val="bg1"/>
                </a:solidFill>
              </a:rPr>
              <a:t>Homopause</a:t>
            </a:r>
            <a:endParaRPr lang="en-US" sz="3200" dirty="0">
              <a:solidFill>
                <a:schemeClr val="bg1"/>
              </a:solidFill>
            </a:endParaRP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Role of upward CH</a:t>
            </a:r>
            <a:r>
              <a:rPr lang="en-US" sz="2800" baseline="-25000" dirty="0">
                <a:solidFill>
                  <a:schemeClr val="bg1"/>
                </a:solidFill>
              </a:rPr>
              <a:t>4</a:t>
            </a:r>
            <a:r>
              <a:rPr lang="en-US" sz="2800" dirty="0">
                <a:solidFill>
                  <a:schemeClr val="bg1"/>
                </a:solidFill>
              </a:rPr>
              <a:t> flux.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A6859C-ADB7-F647-B363-0C7A2FB42BF8}"/>
              </a:ext>
            </a:extLst>
          </p:cNvPr>
          <p:cNvSpPr txBox="1"/>
          <p:nvPr/>
        </p:nvSpPr>
        <p:spPr>
          <a:xfrm>
            <a:off x="5179212" y="2485769"/>
            <a:ext cx="685429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Volatile Transport</a:t>
            </a: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Has the pressure peaked?</a:t>
            </a: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Local variation in gaseous CH</a:t>
            </a:r>
            <a:r>
              <a:rPr lang="en-US" sz="2800" baseline="-25000" dirty="0">
                <a:solidFill>
                  <a:schemeClr val="bg1"/>
                </a:solidFill>
              </a:rPr>
              <a:t>4</a:t>
            </a:r>
            <a:r>
              <a:rPr lang="en-US" sz="2800" dirty="0">
                <a:solidFill>
                  <a:schemeClr val="bg1"/>
                </a:solidFill>
              </a:rPr>
              <a:t>?</a:t>
            </a: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Surface volatile changes?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7AC380-7CE9-9E4F-A49F-74E9D20E85BB}"/>
              </a:ext>
            </a:extLst>
          </p:cNvPr>
          <p:cNvSpPr txBox="1"/>
          <p:nvPr/>
        </p:nvSpPr>
        <p:spPr>
          <a:xfrm>
            <a:off x="6172864" y="4756618"/>
            <a:ext cx="55002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Role of </a:t>
            </a:r>
            <a:r>
              <a:rPr lang="en-US" sz="3200" dirty="0" err="1">
                <a:solidFill>
                  <a:schemeClr val="bg1"/>
                </a:solidFill>
              </a:rPr>
              <a:t>Megaseasons</a:t>
            </a:r>
            <a:endParaRPr lang="en-US" sz="3200" dirty="0">
              <a:solidFill>
                <a:schemeClr val="bg1"/>
              </a:solidFill>
            </a:endParaRPr>
          </a:p>
          <a:p>
            <a:pPr marL="1066693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Signature of climate zones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on other bodies?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CDEA3F3-EC61-154B-A0C5-0E5141F29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350964C-B086-8C45-B4E2-D64F7BF51CFA}"/>
              </a:ext>
            </a:extLst>
          </p:cNvPr>
          <p:cNvSpPr txBox="1">
            <a:spLocks/>
          </p:cNvSpPr>
          <p:nvPr/>
        </p:nvSpPr>
        <p:spPr bwMode="auto">
          <a:xfrm>
            <a:off x="6038215" y="6553975"/>
            <a:ext cx="609904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3:</a:t>
            </a:r>
            <a:r>
              <a:rPr lang="el-GR" dirty="0"/>
              <a:t> </a:t>
            </a:r>
            <a:r>
              <a:rPr lang="en-US" dirty="0"/>
              <a:t>Conclusions</a:t>
            </a:r>
            <a:endParaRPr lang="el-GR" dirty="0"/>
          </a:p>
          <a:p>
            <a:pPr algn="r"/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134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6582E-AD61-0147-B568-5A3E80BB6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E9F7D2-F087-1545-A638-C3F661CED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Planetary Data Systems</a:t>
            </a:r>
          </a:p>
          <a:p>
            <a:pPr lvl="1"/>
            <a:r>
              <a:rPr lang="en-US" dirty="0"/>
              <a:t>Small Bodies Node</a:t>
            </a:r>
          </a:p>
          <a:p>
            <a:pPr>
              <a:lnSpc>
                <a:spcPct val="150000"/>
              </a:lnSpc>
            </a:pPr>
            <a:r>
              <a:rPr lang="en-US" dirty="0"/>
              <a:t>This Talk &amp; its Citations</a:t>
            </a:r>
          </a:p>
          <a:p>
            <a:pPr lvl="1"/>
            <a:r>
              <a:rPr lang="en-US" dirty="0"/>
              <a:t>Just ask me for a copy</a:t>
            </a:r>
          </a:p>
          <a:p>
            <a:pPr>
              <a:lnSpc>
                <a:spcPct val="150000"/>
              </a:lnSpc>
            </a:pPr>
            <a:r>
              <a:rPr lang="en-US" dirty="0"/>
              <a:t>University of </a:t>
            </a:r>
            <a:r>
              <a:rPr lang="en-US"/>
              <a:t>Arizona Book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30% off with code AZFLR</a:t>
            </a:r>
          </a:p>
          <a:p>
            <a:pPr>
              <a:lnSpc>
                <a:spcPct val="150000"/>
              </a:lnSpc>
            </a:pPr>
            <a:r>
              <a:rPr lang="en-US" dirty="0"/>
              <a:t>Leslie Young</a:t>
            </a:r>
          </a:p>
          <a:p>
            <a:pPr lvl="1"/>
            <a:r>
              <a:rPr lang="en-US" dirty="0" err="1"/>
              <a:t>layoung@boulder.swri.edu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BFF949-3BEC-9246-8FC4-A88FD4588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9" t="7149" r="70396" b="71894"/>
          <a:stretch/>
        </p:blipFill>
        <p:spPr>
          <a:xfrm>
            <a:off x="6640123" y="609989"/>
            <a:ext cx="4895231" cy="5943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F246EA-5184-314A-9726-B03D09B5A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4" t="76642" r="68720" b="4444"/>
          <a:stretch/>
        </p:blipFill>
        <p:spPr>
          <a:xfrm>
            <a:off x="10794161" y="2339276"/>
            <a:ext cx="1219200" cy="116537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1109D68A-D361-6F44-A2CA-C89CE2883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A99CAFEC-5F4F-0B42-9E97-D94DFE76092B}"/>
              </a:ext>
            </a:extLst>
          </p:cNvPr>
          <p:cNvSpPr txBox="1">
            <a:spLocks/>
          </p:cNvSpPr>
          <p:nvPr/>
        </p:nvSpPr>
        <p:spPr bwMode="auto">
          <a:xfrm>
            <a:off x="6038215" y="6553975"/>
            <a:ext cx="609904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3:</a:t>
            </a:r>
            <a:r>
              <a:rPr lang="el-GR" dirty="0"/>
              <a:t> </a:t>
            </a:r>
            <a:r>
              <a:rPr lang="en-US" dirty="0"/>
              <a:t>Conclusions</a:t>
            </a:r>
            <a:endParaRPr lang="el-GR" dirty="0"/>
          </a:p>
          <a:p>
            <a:pPr algn="r"/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145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3360334C-27B7-1C4D-A1A7-DC64223A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33"/>
            <a:ext cx="12188825" cy="603504"/>
          </a:xfrm>
        </p:spPr>
        <p:txBody>
          <a:bodyPr/>
          <a:lstStyle/>
          <a:p>
            <a:r>
              <a:rPr lang="en-US" sz="3600" dirty="0"/>
              <a:t>Ground-based Stellar Occultations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E40016-BFE0-D945-948D-F0AC6CC08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A1E36A55-0F54-D041-B58D-45B18F5C7F5D}"/>
              </a:ext>
            </a:extLst>
          </p:cNvPr>
          <p:cNvSpPr txBox="1">
            <a:spLocks/>
          </p:cNvSpPr>
          <p:nvPr/>
        </p:nvSpPr>
        <p:spPr bwMode="auto">
          <a:xfrm>
            <a:off x="7222835" y="6552812"/>
            <a:ext cx="4914427" cy="30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1: what we think we know</a:t>
            </a:r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503B29-CABC-1D4E-8070-863C6F43C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8" y="630727"/>
            <a:ext cx="11825416" cy="49249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92D84-59C6-E545-BC75-A9A5967A2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842" y="3898767"/>
            <a:ext cx="2960688" cy="26540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9B7ED4-D154-9D4F-9672-8857F5751F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 l="16694" t="5805" r="4163" b="22506"/>
          <a:stretch/>
        </p:blipFill>
        <p:spPr>
          <a:xfrm>
            <a:off x="5514855" y="4120800"/>
            <a:ext cx="1933548" cy="192656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DB3D5B-BCDB-A942-A710-D357BC7AAD6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853842" y="3615355"/>
            <a:ext cx="2486072" cy="10349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6F61D5-313E-B54D-BDE8-D55FBCF09B9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546389" y="3897604"/>
            <a:ext cx="2123376" cy="75265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7EF271D-D7DE-E14E-BFB7-7A804C893A63}"/>
              </a:ext>
            </a:extLst>
          </p:cNvPr>
          <p:cNvSpPr txBox="1"/>
          <p:nvPr/>
        </p:nvSpPr>
        <p:spPr>
          <a:xfrm>
            <a:off x="1585822" y="411329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BCB2CF-3EE4-CC43-937F-C35461BFF98E}"/>
              </a:ext>
            </a:extLst>
          </p:cNvPr>
          <p:cNvSpPr txBox="1"/>
          <p:nvPr/>
        </p:nvSpPr>
        <p:spPr>
          <a:xfrm>
            <a:off x="1443156" y="3188971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D66F3D-6009-2D42-A61C-49620BA5CD2B}"/>
              </a:ext>
            </a:extLst>
          </p:cNvPr>
          <p:cNvSpPr txBox="1"/>
          <p:nvPr/>
        </p:nvSpPr>
        <p:spPr>
          <a:xfrm>
            <a:off x="1443156" y="3634860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ABAAA7-A2B2-AB41-861C-CD2588B05290}"/>
              </a:ext>
            </a:extLst>
          </p:cNvPr>
          <p:cNvSpPr txBox="1"/>
          <p:nvPr/>
        </p:nvSpPr>
        <p:spPr>
          <a:xfrm>
            <a:off x="1443156" y="2724205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F20AB0B-9A12-E743-8FC5-179839B4B7DE}"/>
              </a:ext>
            </a:extLst>
          </p:cNvPr>
          <p:cNvSpPr txBox="1"/>
          <p:nvPr/>
        </p:nvSpPr>
        <p:spPr>
          <a:xfrm>
            <a:off x="1443156" y="2245775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40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88603A7-FF06-0043-8CE3-1BAA56846466}"/>
              </a:ext>
            </a:extLst>
          </p:cNvPr>
          <p:cNvSpPr txBox="1"/>
          <p:nvPr/>
        </p:nvSpPr>
        <p:spPr>
          <a:xfrm>
            <a:off x="1443156" y="1754106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BB97CBC-DF51-814E-ABAD-23CC43F59ACC}"/>
              </a:ext>
            </a:extLst>
          </p:cNvPr>
          <p:cNvSpPr txBox="1"/>
          <p:nvPr/>
        </p:nvSpPr>
        <p:spPr>
          <a:xfrm rot="5400000">
            <a:off x="762048" y="2765056"/>
            <a:ext cx="2549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Pluto Altitude (km)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E8AE0F-E23C-834C-AD8D-99B571134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68" y="5647257"/>
            <a:ext cx="2982913" cy="33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n-US" sz="1600" b="1" dirty="0">
                <a:solidFill>
                  <a:srgbClr val="7030A0"/>
                </a:solidFill>
                <a:latin typeface="+mn-lt"/>
              </a:rPr>
              <a:t>Young</a:t>
            </a:r>
            <a:r>
              <a:rPr lang="de-DE" altLang="en-US" sz="1600" dirty="0">
                <a:solidFill>
                  <a:srgbClr val="7030A0"/>
                </a:solidFill>
                <a:latin typeface="+mn-lt"/>
              </a:rPr>
              <a:t>+2008, AJ, 136, 1757. </a:t>
            </a:r>
          </a:p>
        </p:txBody>
      </p:sp>
    </p:spTree>
    <p:extLst>
      <p:ext uri="{BB962C8B-B14F-4D97-AF65-F5344CB8AC3E}">
        <p14:creationId xmlns:p14="http://schemas.microsoft.com/office/powerpoint/2010/main" val="1257414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3360334C-27B7-1C4D-A1A7-DC64223A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33"/>
            <a:ext cx="12188825" cy="603504"/>
          </a:xfrm>
        </p:spPr>
        <p:txBody>
          <a:bodyPr/>
          <a:lstStyle/>
          <a:p>
            <a:r>
              <a:rPr lang="en-US" sz="3600" dirty="0"/>
              <a:t>New Horizons Radio Occultation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A3C4ACE-E817-3340-861A-56C642AE3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9"/>
          <a:stretch>
            <a:fillRect/>
          </a:stretch>
        </p:blipFill>
        <p:spPr bwMode="auto">
          <a:xfrm>
            <a:off x="1489941" y="650879"/>
            <a:ext cx="91440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57391790-28B4-BA45-8752-9CF589BEA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6"/>
          <a:stretch>
            <a:fillRect/>
          </a:stretch>
        </p:blipFill>
        <p:spPr bwMode="auto">
          <a:xfrm>
            <a:off x="1489941" y="3816354"/>
            <a:ext cx="914400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56A0E7-C616-7F4B-8BC1-9E797C83F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985" y="6256342"/>
            <a:ext cx="2982913" cy="33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n-US" sz="1600" b="1" dirty="0">
                <a:solidFill>
                  <a:srgbClr val="7030A0"/>
                </a:solidFill>
                <a:latin typeface="+mn-lt"/>
              </a:rPr>
              <a:t>Hinson</a:t>
            </a:r>
            <a:r>
              <a:rPr lang="de-DE" altLang="en-US" sz="1600" dirty="0">
                <a:solidFill>
                  <a:srgbClr val="7030A0"/>
                </a:solidFill>
                <a:latin typeface="+mn-lt"/>
              </a:rPr>
              <a:t>+2017, </a:t>
            </a:r>
            <a:r>
              <a:rPr lang="de-DE" altLang="en-US" sz="1600" dirty="0" err="1">
                <a:solidFill>
                  <a:srgbClr val="7030A0"/>
                </a:solidFill>
                <a:latin typeface="+mn-lt"/>
              </a:rPr>
              <a:t>Icarus</a:t>
            </a:r>
            <a:r>
              <a:rPr lang="de-DE" altLang="en-US" sz="1600" dirty="0">
                <a:solidFill>
                  <a:srgbClr val="7030A0"/>
                </a:solidFill>
                <a:latin typeface="+mn-lt"/>
              </a:rPr>
              <a:t>, 287, 96.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AF89CB-0FE7-D34C-B078-37CE29B910A2}"/>
              </a:ext>
            </a:extLst>
          </p:cNvPr>
          <p:cNvCxnSpPr>
            <a:cxnSpLocks/>
          </p:cNvCxnSpPr>
          <p:nvPr/>
        </p:nvCxnSpPr>
        <p:spPr bwMode="auto">
          <a:xfrm flipV="1">
            <a:off x="2583902" y="2798590"/>
            <a:ext cx="950130" cy="206427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68B0FF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27C91D-150E-1C40-9E41-735BD7F68E2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794422" y="2370916"/>
            <a:ext cx="1692875" cy="307963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8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9EEF4764-AE3D-BA4D-BDAF-1695C3975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AB5C2CED-F557-6C42-89D4-693632D4BDE2}"/>
              </a:ext>
            </a:extLst>
          </p:cNvPr>
          <p:cNvSpPr txBox="1">
            <a:spLocks/>
          </p:cNvSpPr>
          <p:nvPr/>
        </p:nvSpPr>
        <p:spPr bwMode="auto">
          <a:xfrm>
            <a:off x="7222835" y="6552812"/>
            <a:ext cx="4914427" cy="30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1: what we think we know</a:t>
            </a:r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932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3360334C-27B7-1C4D-A1A7-DC64223A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33"/>
            <a:ext cx="12188825" cy="603504"/>
          </a:xfrm>
        </p:spPr>
        <p:txBody>
          <a:bodyPr/>
          <a:lstStyle/>
          <a:p>
            <a:r>
              <a:rPr lang="en-US" sz="3600" dirty="0"/>
              <a:t>New Horizons Solar UV Occultation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57391790-28B4-BA45-8752-9CF589BEA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6"/>
          <a:stretch>
            <a:fillRect/>
          </a:stretch>
        </p:blipFill>
        <p:spPr bwMode="auto">
          <a:xfrm>
            <a:off x="1489941" y="3816354"/>
            <a:ext cx="914400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56A0E7-C616-7F4B-8BC1-9E797C83F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867" y="6256313"/>
            <a:ext cx="2982913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n-US" sz="1600" b="1" dirty="0">
                <a:solidFill>
                  <a:srgbClr val="7030A0"/>
                </a:solidFill>
                <a:latin typeface="+mn-lt"/>
              </a:rPr>
              <a:t>Young</a:t>
            </a:r>
            <a:r>
              <a:rPr lang="de-DE" altLang="en-US" sz="1600" dirty="0">
                <a:solidFill>
                  <a:srgbClr val="7030A0"/>
                </a:solidFill>
                <a:latin typeface="+mn-lt"/>
              </a:rPr>
              <a:t>+2018, </a:t>
            </a:r>
            <a:r>
              <a:rPr lang="de-DE" altLang="en-US" sz="1600" dirty="0" err="1">
                <a:solidFill>
                  <a:srgbClr val="7030A0"/>
                </a:solidFill>
                <a:latin typeface="+mn-lt"/>
              </a:rPr>
              <a:t>Icarus</a:t>
            </a:r>
            <a:r>
              <a:rPr lang="de-DE" altLang="en-US" sz="1600" dirty="0">
                <a:solidFill>
                  <a:srgbClr val="7030A0"/>
                </a:solidFill>
                <a:latin typeface="+mn-lt"/>
              </a:rPr>
              <a:t>, 300,174.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511324-1634-2C46-AA99-917FE3A79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312" y="3885462"/>
            <a:ext cx="7977188" cy="1977995"/>
          </a:xfrm>
          <a:prstGeom prst="rect">
            <a:avLst/>
          </a:prstGeom>
        </p:spPr>
      </p:pic>
      <p:pic>
        <p:nvPicPr>
          <p:cNvPr id="13" name="Picture 1" descr="dens-geopot.eps">
            <a:extLst>
              <a:ext uri="{FF2B5EF4-FFF2-40B4-BE49-F238E27FC236}">
                <a16:creationId xmlns:a16="http://schemas.microsoft.com/office/drawing/2014/main" id="{F46B778D-77EB-414D-82F5-BD0E8E7B05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9239" r="-251"/>
          <a:stretch/>
        </p:blipFill>
        <p:spPr bwMode="auto">
          <a:xfrm>
            <a:off x="3423469" y="667210"/>
            <a:ext cx="5341886" cy="3113557"/>
          </a:xfrm>
          <a:prstGeom prst="rect">
            <a:avLst/>
          </a:prstGeom>
          <a:noFill/>
          <a:ln>
            <a:noFill/>
          </a:ln>
          <a:extLst/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E6797E8-0042-774D-BF9B-B45A3F14EB4E}"/>
              </a:ext>
            </a:extLst>
          </p:cNvPr>
          <p:cNvCxnSpPr>
            <a:cxnSpLocks/>
          </p:cNvCxnSpPr>
          <p:nvPr/>
        </p:nvCxnSpPr>
        <p:spPr bwMode="auto">
          <a:xfrm flipV="1">
            <a:off x="2681416" y="3021762"/>
            <a:ext cx="3839293" cy="171838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1CC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F9800CE-B104-0743-B750-E9E4BBC527B0}"/>
              </a:ext>
            </a:extLst>
          </p:cNvPr>
          <p:cNvCxnSpPr>
            <a:cxnSpLocks/>
          </p:cNvCxnSpPr>
          <p:nvPr/>
        </p:nvCxnSpPr>
        <p:spPr bwMode="auto">
          <a:xfrm flipV="1">
            <a:off x="6520016" y="3020987"/>
            <a:ext cx="93220" cy="24663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2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19606FC-D0BB-874A-8101-D6178CE5DAED}"/>
              </a:ext>
            </a:extLst>
          </p:cNvPr>
          <p:cNvSpPr txBox="1"/>
          <p:nvPr/>
        </p:nvSpPr>
        <p:spPr>
          <a:xfrm>
            <a:off x="6613236" y="1796588"/>
            <a:ext cx="1574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1600" dirty="0">
                <a:solidFill>
                  <a:srgbClr val="800080"/>
                </a:solidFill>
                <a:latin typeface="Symbol" pitchFamily="2" charset="2"/>
                <a:cs typeface="Times New Roman" panose="02020603050405020304" pitchFamily="18" charset="0"/>
              </a:rPr>
              <a:t> s = </a:t>
            </a:r>
            <a:r>
              <a:rPr lang="en-US" sz="16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600" baseline="300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16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sz="1600" baseline="30000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C7BBEA7B-4F39-DE45-B7DD-1B63D5539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5F4AC6E3-2B52-AE4B-858D-92565588444F}"/>
              </a:ext>
            </a:extLst>
          </p:cNvPr>
          <p:cNvSpPr txBox="1">
            <a:spLocks/>
          </p:cNvSpPr>
          <p:nvPr/>
        </p:nvSpPr>
        <p:spPr bwMode="auto">
          <a:xfrm>
            <a:off x="7222835" y="6552812"/>
            <a:ext cx="4914427" cy="30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1: what we think we know</a:t>
            </a:r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144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60415-E526-6744-88B1-D991BB1CB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ALMA — Resolved CO and HCN emission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5D6C61-5C55-E441-A9FF-24160201B0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58" t="21833" r="-759" b="21362"/>
          <a:stretch/>
        </p:blipFill>
        <p:spPr>
          <a:xfrm>
            <a:off x="140677" y="650879"/>
            <a:ext cx="6135685" cy="594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D985F7-5EA9-DD40-9DCC-E650A3182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021" y="689366"/>
            <a:ext cx="5094817" cy="52907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331912-6A2B-094C-ADD6-CBF4EDD18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8021" y="6097779"/>
            <a:ext cx="5094817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n-US" sz="1600" b="1" dirty="0">
                <a:solidFill>
                  <a:srgbClr val="7030A0"/>
                </a:solidFill>
                <a:latin typeface="+mn-lt"/>
              </a:rPr>
              <a:t>Lellouch</a:t>
            </a:r>
            <a:r>
              <a:rPr lang="de-DE" altLang="en-US" sz="1600" dirty="0">
                <a:solidFill>
                  <a:srgbClr val="7030A0"/>
                </a:solidFill>
                <a:latin typeface="+mn-lt"/>
              </a:rPr>
              <a:t>+2022, </a:t>
            </a:r>
            <a:r>
              <a:rPr lang="de-DE" altLang="en-US" sz="1600" dirty="0" err="1">
                <a:solidFill>
                  <a:srgbClr val="7030A0"/>
                </a:solidFill>
                <a:latin typeface="+mn-lt"/>
              </a:rPr>
              <a:t>Icarus</a:t>
            </a:r>
            <a:r>
              <a:rPr lang="de-DE" altLang="en-US" sz="1600" dirty="0">
                <a:solidFill>
                  <a:srgbClr val="7030A0"/>
                </a:solidFill>
                <a:latin typeface="+mn-lt"/>
              </a:rPr>
              <a:t> 372, 114722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C41868F-E6D3-4D40-A02A-E8A1AE373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EE7B153-C1CA-1F47-802B-268ABE8A4819}"/>
              </a:ext>
            </a:extLst>
          </p:cNvPr>
          <p:cNvSpPr txBox="1">
            <a:spLocks/>
          </p:cNvSpPr>
          <p:nvPr/>
        </p:nvSpPr>
        <p:spPr bwMode="auto">
          <a:xfrm>
            <a:off x="7222835" y="6552812"/>
            <a:ext cx="4914427" cy="30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1: what we think we know</a:t>
            </a:r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968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B0BEC1-2B8B-ED4E-A161-CD76D42FF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00" y="258039"/>
            <a:ext cx="5948931" cy="594360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A42225-64F6-C146-95C2-63A12931B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744" y="6032362"/>
            <a:ext cx="298070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n-US" sz="1600" b="1" dirty="0">
                <a:solidFill>
                  <a:srgbClr val="7030A0"/>
                </a:solidFill>
                <a:latin typeface="+mn-lt"/>
              </a:rPr>
              <a:t>Cheng</a:t>
            </a:r>
            <a:r>
              <a:rPr lang="de-DE" altLang="en-US" sz="1600" dirty="0">
                <a:solidFill>
                  <a:srgbClr val="7030A0"/>
                </a:solidFill>
                <a:latin typeface="+mn-lt"/>
              </a:rPr>
              <a:t>+2017, </a:t>
            </a:r>
            <a:r>
              <a:rPr lang="de-DE" altLang="en-US" sz="1600" dirty="0" err="1">
                <a:solidFill>
                  <a:srgbClr val="7030A0"/>
                </a:solidFill>
                <a:latin typeface="+mn-lt"/>
              </a:rPr>
              <a:t>Icarus</a:t>
            </a:r>
            <a:r>
              <a:rPr lang="de-DE" altLang="en-US" sz="1600" dirty="0">
                <a:solidFill>
                  <a:srgbClr val="7030A0"/>
                </a:solidFill>
                <a:latin typeface="+mn-lt"/>
              </a:rPr>
              <a:t>, 290,112.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11BFC3-705F-6C43-B3E6-8176AA2E8B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49863"/>
          <a:stretch/>
        </p:blipFill>
        <p:spPr>
          <a:xfrm>
            <a:off x="6026030" y="1568352"/>
            <a:ext cx="6111233" cy="33229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30C97A-7620-E144-9BCB-B81D5235DC28}"/>
              </a:ext>
            </a:extLst>
          </p:cNvPr>
          <p:cNvSpPr txBox="1"/>
          <p:nvPr/>
        </p:nvSpPr>
        <p:spPr>
          <a:xfrm>
            <a:off x="6094412" y="4987403"/>
            <a:ext cx="538589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altLang="en-US" sz="1600" b="1" dirty="0">
                <a:solidFill>
                  <a:srgbClr val="7030A0"/>
                </a:solidFill>
              </a:rPr>
              <a:t>Jacobs</a:t>
            </a:r>
            <a:r>
              <a:rPr lang="de-DE" altLang="en-US" sz="1600" dirty="0">
                <a:solidFill>
                  <a:srgbClr val="7030A0"/>
                </a:solidFill>
              </a:rPr>
              <a:t>+2017, </a:t>
            </a:r>
            <a:r>
              <a:rPr lang="de-DE" altLang="en-US" sz="1600" dirty="0" err="1">
                <a:solidFill>
                  <a:srgbClr val="7030A0"/>
                </a:solidFill>
              </a:rPr>
              <a:t>Icarus</a:t>
            </a:r>
            <a:r>
              <a:rPr lang="de-DE" altLang="en-US" sz="1600" dirty="0">
                <a:solidFill>
                  <a:srgbClr val="7030A0"/>
                </a:solidFill>
              </a:rPr>
              <a:t>, 290,112. </a:t>
            </a:r>
            <a:br>
              <a:rPr lang="de-DE" altLang="en-US" sz="1600" dirty="0">
                <a:solidFill>
                  <a:srgbClr val="7030A0"/>
                </a:solidFill>
              </a:rPr>
            </a:br>
            <a:r>
              <a:rPr lang="de-DE" altLang="en-US" sz="1600" dirty="0">
                <a:solidFill>
                  <a:srgbClr val="7030A0"/>
                </a:solidFill>
              </a:rPr>
              <a:t>P_LORRI_FULLFRAME_DEP </a:t>
            </a:r>
            <a:r>
              <a:rPr lang="en-US" sz="1600" dirty="0">
                <a:solidFill>
                  <a:srgbClr val="7030A0"/>
                </a:solidFill>
              </a:rPr>
              <a:t>excerpt, edge filter applied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37BC2-C7E4-2F4E-B52A-EC2B61B55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33"/>
            <a:ext cx="12188825" cy="603504"/>
          </a:xfrm>
        </p:spPr>
        <p:txBody>
          <a:bodyPr/>
          <a:lstStyle/>
          <a:p>
            <a:r>
              <a:rPr lang="en-US" dirty="0"/>
              <a:t>Haze Imaging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82416650-CBCC-BD45-AA71-865EF093B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22FF5AD-AE9B-0D45-BA3D-EC9826F914EC}"/>
              </a:ext>
            </a:extLst>
          </p:cNvPr>
          <p:cNvSpPr txBox="1">
            <a:spLocks/>
          </p:cNvSpPr>
          <p:nvPr/>
        </p:nvSpPr>
        <p:spPr bwMode="auto">
          <a:xfrm>
            <a:off x="7222835" y="6552812"/>
            <a:ext cx="4914427" cy="30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1: what we think we know</a:t>
            </a:r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727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6D70C-C3FE-CC40-9695-B46F2F0D4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Winds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1F6C1-4915-5E48-B749-DD87B460C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10638"/>
            <a:ext cx="7919591" cy="5942564"/>
          </a:xfrm>
        </p:spPr>
        <p:txBody>
          <a:bodyPr/>
          <a:lstStyle/>
          <a:p>
            <a:r>
              <a:rPr lang="en-US" dirty="0"/>
              <a:t>Don't see</a:t>
            </a:r>
          </a:p>
          <a:p>
            <a:pPr lvl="1"/>
            <a:r>
              <a:rPr lang="en-US" dirty="0"/>
              <a:t>wind speeds from cloud motion (no confirmed discrete clouds).</a:t>
            </a:r>
          </a:p>
          <a:p>
            <a:pPr lvl="1"/>
            <a:r>
              <a:rPr lang="en-US" dirty="0"/>
              <a:t>inferred background wind from wave dispersion (no detectable change in haze over 5 hours). </a:t>
            </a:r>
          </a:p>
          <a:p>
            <a:pPr lvl="1"/>
            <a:r>
              <a:rPr lang="en-US" dirty="0"/>
              <a:t>Doppler shifted lines (IR or radio).</a:t>
            </a:r>
          </a:p>
          <a:p>
            <a:r>
              <a:rPr lang="en-US" dirty="0"/>
              <a:t>Do see</a:t>
            </a:r>
          </a:p>
          <a:p>
            <a:pPr lvl="1"/>
            <a:r>
              <a:rPr lang="en-US" dirty="0"/>
              <a:t>Likely wind streaks and dunes in Sputnik Planitia giving clues to surface winds sometime in the last ~0.5 My.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2266CE-8A10-C74B-A400-E40B7C5C0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591" y="530578"/>
            <a:ext cx="4037162" cy="594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103135-96C7-2C4D-9ED7-540F7D74A6C3}"/>
              </a:ext>
            </a:extLst>
          </p:cNvPr>
          <p:cNvSpPr txBox="1"/>
          <p:nvPr/>
        </p:nvSpPr>
        <p:spPr>
          <a:xfrm>
            <a:off x="149853" y="6213871"/>
            <a:ext cx="80910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en-US" sz="1600" b="1" dirty="0">
                <a:solidFill>
                  <a:srgbClr val="7030A0"/>
                </a:solidFill>
              </a:rPr>
              <a:t>Stern</a:t>
            </a:r>
            <a:r>
              <a:rPr lang="en-US" altLang="en-US" sz="1600" dirty="0">
                <a:solidFill>
                  <a:srgbClr val="7030A0"/>
                </a:solidFill>
              </a:rPr>
              <a:t>+2017, Icarus 287, 47, </a:t>
            </a:r>
            <a:r>
              <a:rPr lang="en-US" altLang="en-US" sz="1600" b="1" dirty="0">
                <a:solidFill>
                  <a:srgbClr val="7030A0"/>
                </a:solidFill>
              </a:rPr>
              <a:t>Telfer</a:t>
            </a:r>
            <a:r>
              <a:rPr lang="en-US" altLang="en-US" sz="1600" dirty="0">
                <a:solidFill>
                  <a:srgbClr val="7030A0"/>
                </a:solidFill>
              </a:rPr>
              <a:t>+2018, Science 360, 992, </a:t>
            </a:r>
            <a:r>
              <a:rPr lang="de-DE" altLang="en-US" sz="1600" b="1" dirty="0">
                <a:solidFill>
                  <a:srgbClr val="7030A0"/>
                </a:solidFill>
              </a:rPr>
              <a:t>Moore</a:t>
            </a:r>
            <a:r>
              <a:rPr lang="de-DE" altLang="en-US" sz="1600" dirty="0">
                <a:solidFill>
                  <a:srgbClr val="7030A0"/>
                </a:solidFill>
              </a:rPr>
              <a:t>+2021, </a:t>
            </a:r>
            <a:r>
              <a:rPr lang="en-US" altLang="en-US" sz="1600" dirty="0">
                <a:solidFill>
                  <a:srgbClr val="7030A0"/>
                </a:solidFill>
              </a:rPr>
              <a:t>U of A Book</a:t>
            </a:r>
            <a:endParaRPr lang="en-US" sz="1600" dirty="0">
              <a:solidFill>
                <a:srgbClr val="7030A0"/>
              </a:solidFill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EA926D6-3052-FE42-B97E-91291CD8D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83" y="6553200"/>
            <a:ext cx="8668962" cy="304800"/>
          </a:xfrm>
        </p:spPr>
        <p:txBody>
          <a:bodyPr/>
          <a:lstStyle/>
          <a:p>
            <a:pPr algn="l"/>
            <a:r>
              <a:rPr lang="en-US" dirty="0"/>
              <a:t>ICMNS 2023; Pluto's Atmosphere; Young et al. </a:t>
            </a:r>
            <a:r>
              <a:rPr lang="en-US" dirty="0" err="1"/>
              <a:t>layoung@boulder.swri.edu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27AB97C-BBD0-D84C-BFAF-3FF1959592B3}"/>
              </a:ext>
            </a:extLst>
          </p:cNvPr>
          <p:cNvSpPr txBox="1">
            <a:spLocks/>
          </p:cNvSpPr>
          <p:nvPr/>
        </p:nvSpPr>
        <p:spPr bwMode="auto">
          <a:xfrm>
            <a:off x="7222835" y="6552812"/>
            <a:ext cx="4914427" cy="30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09493" rtl="0" eaLnBrk="1" latinLnBrk="0" hangingPunct="1">
              <a:defRPr sz="1600" kern="1200">
                <a:solidFill>
                  <a:schemeClr val="bg1"/>
                </a:solidFill>
                <a:latin typeface="Arial" pitchFamily="-108" charset="0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Part 1: what we think we know</a:t>
            </a:r>
            <a:endParaRPr lang="el-GR" dirty="0"/>
          </a:p>
          <a:p>
            <a:pPr algn="r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048143"/>
      </p:ext>
    </p:extLst>
  </p:cSld>
  <p:clrMapOvr>
    <a:masterClrMapping/>
  </p:clrMapOvr>
</p:sld>
</file>

<file path=ppt/theme/theme1.xml><?xml version="1.0" encoding="utf-8"?>
<a:theme xmlns:a="http://schemas.openxmlformats.org/drawingml/2006/main" name="newhorizon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51397E2B-529A-8047-A985-1DD4B1C75A25}" vid="{687B4222-3D44-094D-BCC5-6095F250EF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newhorizons</Template>
  <TotalTime>11263</TotalTime>
  <Words>1604</Words>
  <Application>Microsoft Macintosh PowerPoint</Application>
  <PresentationFormat>Custom</PresentationFormat>
  <Paragraphs>351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ＭＳ Ｐゴシック</vt:lpstr>
      <vt:lpstr>ＭＳ Ｐゴシック</vt:lpstr>
      <vt:lpstr>Arial</vt:lpstr>
      <vt:lpstr>Calibri</vt:lpstr>
      <vt:lpstr>msgothic</vt:lpstr>
      <vt:lpstr>Symbol</vt:lpstr>
      <vt:lpstr>Times</vt:lpstr>
      <vt:lpstr>Times New Roman</vt:lpstr>
      <vt:lpstr>newhorizons</vt:lpstr>
      <vt:lpstr>Pluto's Atmosphere Leslie Young (Southwest Research Institute) &amp;  Randy Gladstone (SwRI) Michael Summers (GMU) Heather Elliot (SwRI) David Hinson (Stanford) Andrew Cheng (JHU/APL) Alan Stern (SwRI) Emmanuel Lellouch (Obs. Paris) Bruno Sicardy (Obs. Paris) Jeffrey Moore (NASA Ames) Darrell Strobel (JHU/APL)  Yuk Yung (CalTech) Tanguy Betrand (CNRS) Francois Forget (CNRS)  with thanks to the New Horizons Team     </vt:lpstr>
      <vt:lpstr>Pluto's Atmosphere   Part 1: What we think we know    Occultations (Earth-based, Radio, UV) ALMA  Haze imaging Clues from geology    </vt:lpstr>
      <vt:lpstr>Ground-based Stellar Occultations</vt:lpstr>
      <vt:lpstr>Ground-based Stellar Occultations</vt:lpstr>
      <vt:lpstr>New Horizons Radio Occultation</vt:lpstr>
      <vt:lpstr>New Horizons Solar UV Occultation</vt:lpstr>
      <vt:lpstr>ALMA — Resolved CO and HCN emission</vt:lpstr>
      <vt:lpstr>Haze Imaging</vt:lpstr>
      <vt:lpstr>Winds</vt:lpstr>
      <vt:lpstr>Structure of Pluto's Atmosphere</vt:lpstr>
      <vt:lpstr>Pluto's Atmosphere   Part 2: Pluto's atmosphere in a solar-system context    Mars-Pluto/Triton-Io-(Eris)  Titan-Pluto-Triton  Earth/Mars-Pluto-Venus/Titan   </vt:lpstr>
      <vt:lpstr>Mars-Pluto/Triton-Io-(Eris)</vt:lpstr>
      <vt:lpstr>Sublimation-Supported Atmospheres</vt:lpstr>
      <vt:lpstr>Pluto's Surface</vt:lpstr>
      <vt:lpstr>Volatiles Reservoirs in Depressions </vt:lpstr>
      <vt:lpstr>Modeling Surface Pressure over one Pluto Year</vt:lpstr>
      <vt:lpstr>Pluto's Megaseasons</vt:lpstr>
      <vt:lpstr>Titan-Pluto-Triton</vt:lpstr>
      <vt:lpstr>Temperatures &amp; Energetics</vt:lpstr>
      <vt:lpstr>Titan vs. Pluto vs. Triton Photochemistry</vt:lpstr>
      <vt:lpstr>Hazes</vt:lpstr>
      <vt:lpstr>Hazes</vt:lpstr>
      <vt:lpstr>Earth/Mars-Pluto-Venus/Titan</vt:lpstr>
      <vt:lpstr>Earth/Mars-Pluto-Venus/Titan</vt:lpstr>
      <vt:lpstr>N2 Distribution Drives Global Circulation</vt:lpstr>
      <vt:lpstr>Global Circulation and Sublimation Flow</vt:lpstr>
      <vt:lpstr>Diurnal Thermal Tides</vt:lpstr>
      <vt:lpstr>Pluto's Atmosphere   Part 3: Conclusions  What do we want to understand?       </vt:lpstr>
      <vt:lpstr>Some Favorite Atmospheric Surprises</vt:lpstr>
      <vt:lpstr>Some Open Questions</vt:lpstr>
      <vt:lpstr>Resources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Pluto's Atmosphere</dc:title>
  <dc:subject/>
  <dc:creator>Young et al.</dc:creator>
  <cp:keywords/>
  <dc:description/>
  <cp:lastModifiedBy>Leslie Young</cp:lastModifiedBy>
  <cp:revision>449</cp:revision>
  <cp:lastPrinted>2015-12-17T02:20:02Z</cp:lastPrinted>
  <dcterms:created xsi:type="dcterms:W3CDTF">2022-06-28T22:10:19Z</dcterms:created>
  <dcterms:modified xsi:type="dcterms:W3CDTF">2023-02-09T17:40:59Z</dcterms:modified>
  <cp:category/>
</cp:coreProperties>
</file>